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78" r:id="rId3"/>
    <p:sldId id="284" r:id="rId4"/>
    <p:sldId id="260" r:id="rId5"/>
    <p:sldId id="258" r:id="rId6"/>
    <p:sldId id="273" r:id="rId7"/>
    <p:sldId id="274" r:id="rId8"/>
    <p:sldId id="285" r:id="rId9"/>
    <p:sldId id="280" r:id="rId10"/>
    <p:sldId id="286" r:id="rId11"/>
    <p:sldId id="287" r:id="rId12"/>
    <p:sldId id="259" r:id="rId13"/>
    <p:sldId id="268" r:id="rId14"/>
    <p:sldId id="270" r:id="rId15"/>
    <p:sldId id="263" r:id="rId16"/>
    <p:sldId id="264" r:id="rId17"/>
    <p:sldId id="265" r:id="rId18"/>
    <p:sldId id="279" r:id="rId19"/>
    <p:sldId id="266" r:id="rId20"/>
    <p:sldId id="267" r:id="rId21"/>
    <p:sldId id="281" r:id="rId22"/>
    <p:sldId id="262" r:id="rId23"/>
    <p:sldId id="276" r:id="rId24"/>
    <p:sldId id="277" r:id="rId25"/>
    <p:sldId id="257" r:id="rId26"/>
    <p:sldId id="26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702" autoAdjust="0"/>
  </p:normalViewPr>
  <p:slideViewPr>
    <p:cSldViewPr snapToGrid="0">
      <p:cViewPr>
        <p:scale>
          <a:sx n="59" d="100"/>
          <a:sy n="59" d="100"/>
        </p:scale>
        <p:origin x="96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59CA5-0CFE-4E37-B26F-FE00ED397D56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3EFAE9C-80DD-4C20-8B6F-EF09DCF67C49}">
      <dgm:prSet/>
      <dgm:spPr/>
      <dgm:t>
        <a:bodyPr/>
        <a:lstStyle/>
        <a:p>
          <a:r>
            <a:rPr lang="es-AR"/>
            <a:t>Mas Incendios</a:t>
          </a:r>
          <a:endParaRPr lang="en-US"/>
        </a:p>
      </dgm:t>
    </dgm:pt>
    <dgm:pt modelId="{2EB7A26F-CD4B-4B0D-B0ED-EE955FF7138D}" type="parTrans" cxnId="{65BF4B6E-463B-466C-BC32-C0C2218AACAB}">
      <dgm:prSet/>
      <dgm:spPr/>
      <dgm:t>
        <a:bodyPr/>
        <a:lstStyle/>
        <a:p>
          <a:endParaRPr lang="en-US"/>
        </a:p>
      </dgm:t>
    </dgm:pt>
    <dgm:pt modelId="{3047DD58-FEE7-45E5-A871-1E3C839AE44F}" type="sibTrans" cxnId="{65BF4B6E-463B-466C-BC32-C0C2218AACAB}">
      <dgm:prSet/>
      <dgm:spPr/>
      <dgm:t>
        <a:bodyPr/>
        <a:lstStyle/>
        <a:p>
          <a:endParaRPr lang="en-US"/>
        </a:p>
      </dgm:t>
    </dgm:pt>
    <dgm:pt modelId="{477ABCEB-5BCD-4470-8840-98B0207CD0F2}">
      <dgm:prSet/>
      <dgm:spPr/>
      <dgm:t>
        <a:bodyPr/>
        <a:lstStyle/>
        <a:p>
          <a:r>
            <a:rPr lang="es-AR"/>
            <a:t>Millones de personas mas expuestas a inundaciones</a:t>
          </a:r>
          <a:endParaRPr lang="en-US"/>
        </a:p>
      </dgm:t>
    </dgm:pt>
    <dgm:pt modelId="{188CC751-7808-4BDB-B18E-7B2915E37464}" type="parTrans" cxnId="{D75BE9D5-7925-4B51-B7E2-FF52A738FC11}">
      <dgm:prSet/>
      <dgm:spPr/>
      <dgm:t>
        <a:bodyPr/>
        <a:lstStyle/>
        <a:p>
          <a:endParaRPr lang="en-US"/>
        </a:p>
      </dgm:t>
    </dgm:pt>
    <dgm:pt modelId="{08FE55D9-18C0-4B5D-907D-5A072F777E5E}" type="sibTrans" cxnId="{D75BE9D5-7925-4B51-B7E2-FF52A738FC11}">
      <dgm:prSet/>
      <dgm:spPr/>
      <dgm:t>
        <a:bodyPr/>
        <a:lstStyle/>
        <a:p>
          <a:endParaRPr lang="en-US"/>
        </a:p>
      </dgm:t>
    </dgm:pt>
    <dgm:pt modelId="{B78CF549-186F-4DCF-84BE-E72229251D58}">
      <dgm:prSet/>
      <dgm:spPr/>
      <dgm:t>
        <a:bodyPr/>
        <a:lstStyle/>
        <a:p>
          <a:r>
            <a:rPr lang="es-AR"/>
            <a:t>Enfermedades como la malaria y el dengue se potenciarían</a:t>
          </a:r>
          <a:endParaRPr lang="en-US"/>
        </a:p>
      </dgm:t>
    </dgm:pt>
    <dgm:pt modelId="{08DF6638-9674-4EF3-A490-2053D2951094}" type="parTrans" cxnId="{A1392574-47ED-4232-A160-A54FE788AD84}">
      <dgm:prSet/>
      <dgm:spPr/>
      <dgm:t>
        <a:bodyPr/>
        <a:lstStyle/>
        <a:p>
          <a:endParaRPr lang="en-US"/>
        </a:p>
      </dgm:t>
    </dgm:pt>
    <dgm:pt modelId="{0E376D36-E306-44E3-933A-FD056AC9FEC2}" type="sibTrans" cxnId="{A1392574-47ED-4232-A160-A54FE788AD84}">
      <dgm:prSet/>
      <dgm:spPr/>
      <dgm:t>
        <a:bodyPr/>
        <a:lstStyle/>
        <a:p>
          <a:endParaRPr lang="en-US"/>
        </a:p>
      </dgm:t>
    </dgm:pt>
    <dgm:pt modelId="{DB3AF8EC-8C2D-4D70-A57B-C4719D9869E0}">
      <dgm:prSet/>
      <dgm:spPr/>
      <dgm:t>
        <a:bodyPr/>
        <a:lstStyle/>
        <a:p>
          <a:r>
            <a:rPr lang="es-AR"/>
            <a:t>Tormentas mountruosas</a:t>
          </a:r>
          <a:endParaRPr lang="en-US"/>
        </a:p>
      </dgm:t>
    </dgm:pt>
    <dgm:pt modelId="{386D2275-8C69-4EA4-AA41-9ADAB6A5DE5C}" type="parTrans" cxnId="{49453E59-EE5C-4C72-B0BE-C3EE3FE920B9}">
      <dgm:prSet/>
      <dgm:spPr/>
      <dgm:t>
        <a:bodyPr/>
        <a:lstStyle/>
        <a:p>
          <a:endParaRPr lang="en-US"/>
        </a:p>
      </dgm:t>
    </dgm:pt>
    <dgm:pt modelId="{56DC810B-1E3F-49DC-84F3-733619837361}" type="sibTrans" cxnId="{49453E59-EE5C-4C72-B0BE-C3EE3FE920B9}">
      <dgm:prSet/>
      <dgm:spPr/>
      <dgm:t>
        <a:bodyPr/>
        <a:lstStyle/>
        <a:p>
          <a:endParaRPr lang="en-US"/>
        </a:p>
      </dgm:t>
    </dgm:pt>
    <dgm:pt modelId="{B5FCB485-274D-4861-AC0E-ED32CF7E5141}">
      <dgm:prSet/>
      <dgm:spPr/>
      <dgm:t>
        <a:bodyPr/>
        <a:lstStyle/>
        <a:p>
          <a:r>
            <a:rPr lang="es-ES"/>
            <a:t>Sequía extrema</a:t>
          </a:r>
          <a:endParaRPr lang="en-US"/>
        </a:p>
      </dgm:t>
    </dgm:pt>
    <dgm:pt modelId="{FE3FD30C-6238-41E0-8EB7-CF4D593E6B0F}" type="parTrans" cxnId="{D6CF295C-BF6D-4E1F-9EA4-D70C00CBB118}">
      <dgm:prSet/>
      <dgm:spPr/>
      <dgm:t>
        <a:bodyPr/>
        <a:lstStyle/>
        <a:p>
          <a:endParaRPr lang="en-US"/>
        </a:p>
      </dgm:t>
    </dgm:pt>
    <dgm:pt modelId="{34F26B3C-F03E-4CE2-8884-62D0BA89C263}" type="sibTrans" cxnId="{D6CF295C-BF6D-4E1F-9EA4-D70C00CBB118}">
      <dgm:prSet/>
      <dgm:spPr/>
      <dgm:t>
        <a:bodyPr/>
        <a:lstStyle/>
        <a:p>
          <a:endParaRPr lang="en-US"/>
        </a:p>
      </dgm:t>
    </dgm:pt>
    <dgm:pt modelId="{AED81851-F884-4843-AE01-9C799336B6AE}">
      <dgm:prSet/>
      <dgm:spPr/>
      <dgm:t>
        <a:bodyPr/>
        <a:lstStyle/>
        <a:p>
          <a:r>
            <a:rPr lang="es-ES"/>
            <a:t>Escasez de comida para millones de personas</a:t>
          </a:r>
          <a:endParaRPr lang="en-US"/>
        </a:p>
      </dgm:t>
    </dgm:pt>
    <dgm:pt modelId="{8D450529-5C81-415A-9BF5-CCFE37A4A8A4}" type="parTrans" cxnId="{D49221D6-1E04-4270-AE0B-B595D8592C66}">
      <dgm:prSet/>
      <dgm:spPr/>
      <dgm:t>
        <a:bodyPr/>
        <a:lstStyle/>
        <a:p>
          <a:endParaRPr lang="en-US"/>
        </a:p>
      </dgm:t>
    </dgm:pt>
    <dgm:pt modelId="{4E33EA2F-1D62-49FF-80B8-DDBE156CA477}" type="sibTrans" cxnId="{D49221D6-1E04-4270-AE0B-B595D8592C66}">
      <dgm:prSet/>
      <dgm:spPr/>
      <dgm:t>
        <a:bodyPr/>
        <a:lstStyle/>
        <a:p>
          <a:endParaRPr lang="en-US"/>
        </a:p>
      </dgm:t>
    </dgm:pt>
    <dgm:pt modelId="{9DCFE532-A509-4315-8AFE-D31EDF1612C5}" type="pres">
      <dgm:prSet presAssocID="{B1A59CA5-0CFE-4E37-B26F-FE00ED397D56}" presName="diagram" presStyleCnt="0">
        <dgm:presLayoutVars>
          <dgm:dir/>
          <dgm:resizeHandles val="exact"/>
        </dgm:presLayoutVars>
      </dgm:prSet>
      <dgm:spPr/>
    </dgm:pt>
    <dgm:pt modelId="{278545F4-BBE2-43F3-B993-73FBDD553F3D}" type="pres">
      <dgm:prSet presAssocID="{53EFAE9C-80DD-4C20-8B6F-EF09DCF67C49}" presName="node" presStyleLbl="node1" presStyleIdx="0" presStyleCnt="6">
        <dgm:presLayoutVars>
          <dgm:bulletEnabled val="1"/>
        </dgm:presLayoutVars>
      </dgm:prSet>
      <dgm:spPr/>
    </dgm:pt>
    <dgm:pt modelId="{0B81EE23-077C-4E42-B8F5-F66D7B876B77}" type="pres">
      <dgm:prSet presAssocID="{3047DD58-FEE7-45E5-A871-1E3C839AE44F}" presName="sibTrans" presStyleCnt="0"/>
      <dgm:spPr/>
    </dgm:pt>
    <dgm:pt modelId="{63451C3B-E14F-4DCF-A096-A69920B5DE92}" type="pres">
      <dgm:prSet presAssocID="{477ABCEB-5BCD-4470-8840-98B0207CD0F2}" presName="node" presStyleLbl="node1" presStyleIdx="1" presStyleCnt="6">
        <dgm:presLayoutVars>
          <dgm:bulletEnabled val="1"/>
        </dgm:presLayoutVars>
      </dgm:prSet>
      <dgm:spPr/>
    </dgm:pt>
    <dgm:pt modelId="{D1B8ADC7-163C-4933-B115-5C791BDC950B}" type="pres">
      <dgm:prSet presAssocID="{08FE55D9-18C0-4B5D-907D-5A072F777E5E}" presName="sibTrans" presStyleCnt="0"/>
      <dgm:spPr/>
    </dgm:pt>
    <dgm:pt modelId="{9F7491E5-086C-4FF4-979B-446235E7935F}" type="pres">
      <dgm:prSet presAssocID="{B78CF549-186F-4DCF-84BE-E72229251D58}" presName="node" presStyleLbl="node1" presStyleIdx="2" presStyleCnt="6">
        <dgm:presLayoutVars>
          <dgm:bulletEnabled val="1"/>
        </dgm:presLayoutVars>
      </dgm:prSet>
      <dgm:spPr/>
    </dgm:pt>
    <dgm:pt modelId="{8E1B4579-D3E0-44F1-89CA-7632722BB548}" type="pres">
      <dgm:prSet presAssocID="{0E376D36-E306-44E3-933A-FD056AC9FEC2}" presName="sibTrans" presStyleCnt="0"/>
      <dgm:spPr/>
    </dgm:pt>
    <dgm:pt modelId="{23B653D9-54A1-469A-8508-09AEF41A9366}" type="pres">
      <dgm:prSet presAssocID="{DB3AF8EC-8C2D-4D70-A57B-C4719D9869E0}" presName="node" presStyleLbl="node1" presStyleIdx="3" presStyleCnt="6">
        <dgm:presLayoutVars>
          <dgm:bulletEnabled val="1"/>
        </dgm:presLayoutVars>
      </dgm:prSet>
      <dgm:spPr/>
    </dgm:pt>
    <dgm:pt modelId="{1EAFEC9D-AC7D-41C4-9337-8D73CD57907D}" type="pres">
      <dgm:prSet presAssocID="{56DC810B-1E3F-49DC-84F3-733619837361}" presName="sibTrans" presStyleCnt="0"/>
      <dgm:spPr/>
    </dgm:pt>
    <dgm:pt modelId="{2191E6CC-66E5-45CA-BB72-26BACDB1AE08}" type="pres">
      <dgm:prSet presAssocID="{B5FCB485-274D-4861-AC0E-ED32CF7E5141}" presName="node" presStyleLbl="node1" presStyleIdx="4" presStyleCnt="6">
        <dgm:presLayoutVars>
          <dgm:bulletEnabled val="1"/>
        </dgm:presLayoutVars>
      </dgm:prSet>
      <dgm:spPr/>
    </dgm:pt>
    <dgm:pt modelId="{E36E9432-6A5D-4381-818F-1960EF266F24}" type="pres">
      <dgm:prSet presAssocID="{34F26B3C-F03E-4CE2-8884-62D0BA89C263}" presName="sibTrans" presStyleCnt="0"/>
      <dgm:spPr/>
    </dgm:pt>
    <dgm:pt modelId="{89B59D94-A87C-41B7-B1E6-F76556FB1119}" type="pres">
      <dgm:prSet presAssocID="{AED81851-F884-4843-AE01-9C799336B6AE}" presName="node" presStyleLbl="node1" presStyleIdx="5" presStyleCnt="6">
        <dgm:presLayoutVars>
          <dgm:bulletEnabled val="1"/>
        </dgm:presLayoutVars>
      </dgm:prSet>
      <dgm:spPr/>
    </dgm:pt>
  </dgm:ptLst>
  <dgm:cxnLst>
    <dgm:cxn modelId="{5695BA0E-EC7D-4C6C-8A9F-6DCE989CE3FF}" type="presOf" srcId="{AED81851-F884-4843-AE01-9C799336B6AE}" destId="{89B59D94-A87C-41B7-B1E6-F76556FB1119}" srcOrd="0" destOrd="0" presId="urn:microsoft.com/office/officeart/2005/8/layout/default"/>
    <dgm:cxn modelId="{D6CF295C-BF6D-4E1F-9EA4-D70C00CBB118}" srcId="{B1A59CA5-0CFE-4E37-B26F-FE00ED397D56}" destId="{B5FCB485-274D-4861-AC0E-ED32CF7E5141}" srcOrd="4" destOrd="0" parTransId="{FE3FD30C-6238-41E0-8EB7-CF4D593E6B0F}" sibTransId="{34F26B3C-F03E-4CE2-8884-62D0BA89C263}"/>
    <dgm:cxn modelId="{30CC8D63-001B-4E52-BC8C-B7FE2E930F9E}" type="presOf" srcId="{B78CF549-186F-4DCF-84BE-E72229251D58}" destId="{9F7491E5-086C-4FF4-979B-446235E7935F}" srcOrd="0" destOrd="0" presId="urn:microsoft.com/office/officeart/2005/8/layout/default"/>
    <dgm:cxn modelId="{65BF4B6E-463B-466C-BC32-C0C2218AACAB}" srcId="{B1A59CA5-0CFE-4E37-B26F-FE00ED397D56}" destId="{53EFAE9C-80DD-4C20-8B6F-EF09DCF67C49}" srcOrd="0" destOrd="0" parTransId="{2EB7A26F-CD4B-4B0D-B0ED-EE955FF7138D}" sibTransId="{3047DD58-FEE7-45E5-A871-1E3C839AE44F}"/>
    <dgm:cxn modelId="{A1392574-47ED-4232-A160-A54FE788AD84}" srcId="{B1A59CA5-0CFE-4E37-B26F-FE00ED397D56}" destId="{B78CF549-186F-4DCF-84BE-E72229251D58}" srcOrd="2" destOrd="0" parTransId="{08DF6638-9674-4EF3-A490-2053D2951094}" sibTransId="{0E376D36-E306-44E3-933A-FD056AC9FEC2}"/>
    <dgm:cxn modelId="{49453E59-EE5C-4C72-B0BE-C3EE3FE920B9}" srcId="{B1A59CA5-0CFE-4E37-B26F-FE00ED397D56}" destId="{DB3AF8EC-8C2D-4D70-A57B-C4719D9869E0}" srcOrd="3" destOrd="0" parTransId="{386D2275-8C69-4EA4-AA41-9ADAB6A5DE5C}" sibTransId="{56DC810B-1E3F-49DC-84F3-733619837361}"/>
    <dgm:cxn modelId="{D7B3947C-08AA-4DDA-BA40-6EFC29ABDEEC}" type="presOf" srcId="{53EFAE9C-80DD-4C20-8B6F-EF09DCF67C49}" destId="{278545F4-BBE2-43F3-B993-73FBDD553F3D}" srcOrd="0" destOrd="0" presId="urn:microsoft.com/office/officeart/2005/8/layout/default"/>
    <dgm:cxn modelId="{F545AC88-EF6D-4DE5-BCD2-B78CA243A729}" type="presOf" srcId="{DB3AF8EC-8C2D-4D70-A57B-C4719D9869E0}" destId="{23B653D9-54A1-469A-8508-09AEF41A9366}" srcOrd="0" destOrd="0" presId="urn:microsoft.com/office/officeart/2005/8/layout/default"/>
    <dgm:cxn modelId="{35CC5489-2C10-4FB9-B147-FED2A2CF70F5}" type="presOf" srcId="{B5FCB485-274D-4861-AC0E-ED32CF7E5141}" destId="{2191E6CC-66E5-45CA-BB72-26BACDB1AE08}" srcOrd="0" destOrd="0" presId="urn:microsoft.com/office/officeart/2005/8/layout/default"/>
    <dgm:cxn modelId="{8E8EF497-9C7F-42EA-9862-696C7A0EA359}" type="presOf" srcId="{477ABCEB-5BCD-4470-8840-98B0207CD0F2}" destId="{63451C3B-E14F-4DCF-A096-A69920B5DE92}" srcOrd="0" destOrd="0" presId="urn:microsoft.com/office/officeart/2005/8/layout/default"/>
    <dgm:cxn modelId="{D75BE9D5-7925-4B51-B7E2-FF52A738FC11}" srcId="{B1A59CA5-0CFE-4E37-B26F-FE00ED397D56}" destId="{477ABCEB-5BCD-4470-8840-98B0207CD0F2}" srcOrd="1" destOrd="0" parTransId="{188CC751-7808-4BDB-B18E-7B2915E37464}" sibTransId="{08FE55D9-18C0-4B5D-907D-5A072F777E5E}"/>
    <dgm:cxn modelId="{D49221D6-1E04-4270-AE0B-B595D8592C66}" srcId="{B1A59CA5-0CFE-4E37-B26F-FE00ED397D56}" destId="{AED81851-F884-4843-AE01-9C799336B6AE}" srcOrd="5" destOrd="0" parTransId="{8D450529-5C81-415A-9BF5-CCFE37A4A8A4}" sibTransId="{4E33EA2F-1D62-49FF-80B8-DDBE156CA477}"/>
    <dgm:cxn modelId="{D93DC7E1-AF11-400C-B7E2-B380C15389F3}" type="presOf" srcId="{B1A59CA5-0CFE-4E37-B26F-FE00ED397D56}" destId="{9DCFE532-A509-4315-8AFE-D31EDF1612C5}" srcOrd="0" destOrd="0" presId="urn:microsoft.com/office/officeart/2005/8/layout/default"/>
    <dgm:cxn modelId="{AB72A2D6-C23D-4EED-A4AF-6EACBB15403A}" type="presParOf" srcId="{9DCFE532-A509-4315-8AFE-D31EDF1612C5}" destId="{278545F4-BBE2-43F3-B993-73FBDD553F3D}" srcOrd="0" destOrd="0" presId="urn:microsoft.com/office/officeart/2005/8/layout/default"/>
    <dgm:cxn modelId="{E3CB2786-0603-4741-8050-54207AA035AC}" type="presParOf" srcId="{9DCFE532-A509-4315-8AFE-D31EDF1612C5}" destId="{0B81EE23-077C-4E42-B8F5-F66D7B876B77}" srcOrd="1" destOrd="0" presId="urn:microsoft.com/office/officeart/2005/8/layout/default"/>
    <dgm:cxn modelId="{652C85C8-6FCC-44DF-8765-B94333322B73}" type="presParOf" srcId="{9DCFE532-A509-4315-8AFE-D31EDF1612C5}" destId="{63451C3B-E14F-4DCF-A096-A69920B5DE92}" srcOrd="2" destOrd="0" presId="urn:microsoft.com/office/officeart/2005/8/layout/default"/>
    <dgm:cxn modelId="{1A73C16C-D4F4-4C57-B2A5-7691526A945C}" type="presParOf" srcId="{9DCFE532-A509-4315-8AFE-D31EDF1612C5}" destId="{D1B8ADC7-163C-4933-B115-5C791BDC950B}" srcOrd="3" destOrd="0" presId="urn:microsoft.com/office/officeart/2005/8/layout/default"/>
    <dgm:cxn modelId="{199E4977-D589-402B-BB78-33EFD3A8C099}" type="presParOf" srcId="{9DCFE532-A509-4315-8AFE-D31EDF1612C5}" destId="{9F7491E5-086C-4FF4-979B-446235E7935F}" srcOrd="4" destOrd="0" presId="urn:microsoft.com/office/officeart/2005/8/layout/default"/>
    <dgm:cxn modelId="{C99BA38E-A3BA-46E5-BF90-E127C5BD314B}" type="presParOf" srcId="{9DCFE532-A509-4315-8AFE-D31EDF1612C5}" destId="{8E1B4579-D3E0-44F1-89CA-7632722BB548}" srcOrd="5" destOrd="0" presId="urn:microsoft.com/office/officeart/2005/8/layout/default"/>
    <dgm:cxn modelId="{04FFCC9B-72FC-4D93-A3B4-80957A36FB5F}" type="presParOf" srcId="{9DCFE532-A509-4315-8AFE-D31EDF1612C5}" destId="{23B653D9-54A1-469A-8508-09AEF41A9366}" srcOrd="6" destOrd="0" presId="urn:microsoft.com/office/officeart/2005/8/layout/default"/>
    <dgm:cxn modelId="{D0C3A9AE-B903-4993-B39F-AA3433C851D9}" type="presParOf" srcId="{9DCFE532-A509-4315-8AFE-D31EDF1612C5}" destId="{1EAFEC9D-AC7D-41C4-9337-8D73CD57907D}" srcOrd="7" destOrd="0" presId="urn:microsoft.com/office/officeart/2005/8/layout/default"/>
    <dgm:cxn modelId="{26AFE8DE-4798-4A96-ADE1-6A0C47479407}" type="presParOf" srcId="{9DCFE532-A509-4315-8AFE-D31EDF1612C5}" destId="{2191E6CC-66E5-45CA-BB72-26BACDB1AE08}" srcOrd="8" destOrd="0" presId="urn:microsoft.com/office/officeart/2005/8/layout/default"/>
    <dgm:cxn modelId="{177B21A2-3328-4E5C-A908-2A126C3F3579}" type="presParOf" srcId="{9DCFE532-A509-4315-8AFE-D31EDF1612C5}" destId="{E36E9432-6A5D-4381-818F-1960EF266F24}" srcOrd="9" destOrd="0" presId="urn:microsoft.com/office/officeart/2005/8/layout/default"/>
    <dgm:cxn modelId="{09EC1EDE-DA79-4A96-865D-47FAEF78CF0E}" type="presParOf" srcId="{9DCFE532-A509-4315-8AFE-D31EDF1612C5}" destId="{89B59D94-A87C-41B7-B1E6-F76556FB11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45F4-BBE2-43F3-B993-73FBDD553F3D}">
      <dsp:nvSpPr>
        <dsp:cNvPr id="0" name=""/>
        <dsp:cNvSpPr/>
      </dsp:nvSpPr>
      <dsp:spPr>
        <a:xfrm>
          <a:off x="0" y="93057"/>
          <a:ext cx="3005666" cy="180339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/>
            <a:t>Mas Incendios</a:t>
          </a:r>
          <a:endParaRPr lang="en-US" sz="2900" kern="1200"/>
        </a:p>
      </dsp:txBody>
      <dsp:txXfrm>
        <a:off x="0" y="93057"/>
        <a:ext cx="3005666" cy="1803399"/>
      </dsp:txXfrm>
    </dsp:sp>
    <dsp:sp modelId="{63451C3B-E14F-4DCF-A096-A69920B5DE92}">
      <dsp:nvSpPr>
        <dsp:cNvPr id="0" name=""/>
        <dsp:cNvSpPr/>
      </dsp:nvSpPr>
      <dsp:spPr>
        <a:xfrm>
          <a:off x="3306233" y="93057"/>
          <a:ext cx="3005666" cy="1803399"/>
        </a:xfrm>
        <a:prstGeom prst="rect">
          <a:avLst/>
        </a:prstGeom>
        <a:solidFill>
          <a:schemeClr val="accent5">
            <a:hueOff val="499051"/>
            <a:satOff val="-10098"/>
            <a:lumOff val="31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/>
            <a:t>Millones de personas mas expuestas a inundaciones</a:t>
          </a:r>
          <a:endParaRPr lang="en-US" sz="2900" kern="1200"/>
        </a:p>
      </dsp:txBody>
      <dsp:txXfrm>
        <a:off x="3306233" y="93057"/>
        <a:ext cx="3005666" cy="1803399"/>
      </dsp:txXfrm>
    </dsp:sp>
    <dsp:sp modelId="{9F7491E5-086C-4FF4-979B-446235E7935F}">
      <dsp:nvSpPr>
        <dsp:cNvPr id="0" name=""/>
        <dsp:cNvSpPr/>
      </dsp:nvSpPr>
      <dsp:spPr>
        <a:xfrm>
          <a:off x="6612466" y="93057"/>
          <a:ext cx="3005666" cy="1803399"/>
        </a:xfrm>
        <a:prstGeom prst="rect">
          <a:avLst/>
        </a:prstGeom>
        <a:solidFill>
          <a:schemeClr val="accent5">
            <a:hueOff val="998102"/>
            <a:satOff val="-20196"/>
            <a:lumOff val="62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/>
            <a:t>Enfermedades como la malaria y el dengue se potenciarían</a:t>
          </a:r>
          <a:endParaRPr lang="en-US" sz="2900" kern="1200"/>
        </a:p>
      </dsp:txBody>
      <dsp:txXfrm>
        <a:off x="6612466" y="93057"/>
        <a:ext cx="3005666" cy="1803399"/>
      </dsp:txXfrm>
    </dsp:sp>
    <dsp:sp modelId="{23B653D9-54A1-469A-8508-09AEF41A9366}">
      <dsp:nvSpPr>
        <dsp:cNvPr id="0" name=""/>
        <dsp:cNvSpPr/>
      </dsp:nvSpPr>
      <dsp:spPr>
        <a:xfrm>
          <a:off x="0" y="2197024"/>
          <a:ext cx="3005666" cy="1803399"/>
        </a:xfrm>
        <a:prstGeom prst="rect">
          <a:avLst/>
        </a:prstGeom>
        <a:solidFill>
          <a:schemeClr val="accent5">
            <a:hueOff val="1497154"/>
            <a:satOff val="-30293"/>
            <a:lumOff val="94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900" kern="1200"/>
            <a:t>Tormentas mountruosas</a:t>
          </a:r>
          <a:endParaRPr lang="en-US" sz="2900" kern="1200"/>
        </a:p>
      </dsp:txBody>
      <dsp:txXfrm>
        <a:off x="0" y="2197024"/>
        <a:ext cx="3005666" cy="1803399"/>
      </dsp:txXfrm>
    </dsp:sp>
    <dsp:sp modelId="{2191E6CC-66E5-45CA-BB72-26BACDB1AE08}">
      <dsp:nvSpPr>
        <dsp:cNvPr id="0" name=""/>
        <dsp:cNvSpPr/>
      </dsp:nvSpPr>
      <dsp:spPr>
        <a:xfrm>
          <a:off x="3306233" y="2197024"/>
          <a:ext cx="3005666" cy="1803399"/>
        </a:xfrm>
        <a:prstGeom prst="rect">
          <a:avLst/>
        </a:prstGeom>
        <a:solidFill>
          <a:schemeClr val="accent5">
            <a:hueOff val="1996205"/>
            <a:satOff val="-40391"/>
            <a:lumOff val="125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Sequía extrema</a:t>
          </a:r>
          <a:endParaRPr lang="en-US" sz="2900" kern="1200"/>
        </a:p>
      </dsp:txBody>
      <dsp:txXfrm>
        <a:off x="3306233" y="2197024"/>
        <a:ext cx="3005666" cy="1803399"/>
      </dsp:txXfrm>
    </dsp:sp>
    <dsp:sp modelId="{89B59D94-A87C-41B7-B1E6-F76556FB1119}">
      <dsp:nvSpPr>
        <dsp:cNvPr id="0" name=""/>
        <dsp:cNvSpPr/>
      </dsp:nvSpPr>
      <dsp:spPr>
        <a:xfrm>
          <a:off x="6612466" y="2197024"/>
          <a:ext cx="3005666" cy="1803399"/>
        </a:xfrm>
        <a:prstGeom prst="rect">
          <a:avLst/>
        </a:prstGeom>
        <a:solidFill>
          <a:schemeClr val="accent5">
            <a:hueOff val="2495256"/>
            <a:satOff val="-50489"/>
            <a:lumOff val="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900" kern="1200"/>
            <a:t>Escasez de comida para millones de personas</a:t>
          </a:r>
          <a:endParaRPr lang="en-US" sz="2900" kern="1200"/>
        </a:p>
      </dsp:txBody>
      <dsp:txXfrm>
        <a:off x="6612466" y="2197024"/>
        <a:ext cx="3005666" cy="1803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6BC6B1-4E39-4DA5-8BEE-4B975EA6B119}" type="datetimeFigureOut">
              <a:rPr lang="es-AR" smtClean="0"/>
              <a:t>10/4/2019</a:t>
            </a:fld>
            <a:endParaRPr lang="es-A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F3FB9-4B8B-41AB-A1F9-3FC1FC95485D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141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Tenemos hasta el 2030 para evitar que el planeta sufra cambios climáticos irreversibles que llevarían a la tierra a catástrofes ambientales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5810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dirty="0"/>
              <a:t>Seguramente ya varios escucharon hablar acerca </a:t>
            </a:r>
            <a:r>
              <a:rPr lang="es-AR" dirty="0" err="1"/>
              <a:t>deL</a:t>
            </a:r>
            <a:r>
              <a:rPr lang="es-AR" dirty="0"/>
              <a:t> LLAMADO DE LA ONU A TODOS LOS PAISES A TOMAR MEDIDADS PARA REDUCIR EL CALENTAMIENTO GLOBAL A 1,5 C PARA EL 2030 Y ASII EVITAR EL INMINENTE DESASTRE AMBIENTAL AL QUE ESTAMOS LLENFO A TODA MARCHA que el 2030 es la fecha limite</a:t>
            </a:r>
          </a:p>
          <a:p>
            <a:endParaRPr lang="es-AR" dirty="0"/>
          </a:p>
          <a:p>
            <a:endParaRPr lang="es-AR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ese año, el planeta alcanzará el umbral de 1,5 grados Celsius sobre los niveles previos a la industrialización. </a:t>
            </a:r>
            <a:endParaRPr lang="es-AR" dirty="0"/>
          </a:p>
          <a:p>
            <a:r>
              <a:rPr lang="es-AR" dirty="0"/>
              <a:t> que tiene la humanidad ara evitar un desastre climático irreversible</a:t>
            </a:r>
          </a:p>
          <a:p>
            <a:r>
              <a:rPr lang="es-AR" dirty="0"/>
              <a:t>Esto fue lo que declaro la </a:t>
            </a:r>
            <a:r>
              <a:rPr lang="es-AR" dirty="0" err="1"/>
              <a:t>Onu</a:t>
            </a:r>
            <a:r>
              <a:rPr lang="es-AR" dirty="0"/>
              <a:t> ya hace 4 años. Y hoy a solo 11 años del 2030 se confirma mas que nunca.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31320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48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  <a:p>
            <a:r>
              <a:rPr lang="es-AR" dirty="0" err="1"/>
              <a:t>Ademas</a:t>
            </a:r>
            <a:endParaRPr lang="es-AR" dirty="0"/>
          </a:p>
          <a:p>
            <a:endParaRPr lang="es-AR" dirty="0"/>
          </a:p>
          <a:p>
            <a:r>
              <a:rPr lang="es-AR" dirty="0"/>
              <a:t>A continuación  lo largo de la charla les voy a mostrar algunas de las soluciones que proponemos de ecodocta como pequeña pero solida iniciativa para </a:t>
            </a:r>
            <a:r>
              <a:rPr lang="es-AR" dirty="0" err="1"/>
              <a:t>contrarestar</a:t>
            </a:r>
            <a:r>
              <a:rPr lang="es-AR" dirty="0"/>
              <a:t> el cambio climático.</a:t>
            </a:r>
          </a:p>
          <a:p>
            <a:endParaRPr lang="es-AR" dirty="0"/>
          </a:p>
          <a:p>
            <a:r>
              <a:rPr lang="es-AR" dirty="0"/>
              <a:t>La </a:t>
            </a:r>
            <a:r>
              <a:rPr lang="es-AR" dirty="0" err="1"/>
              <a:t>onu</a:t>
            </a:r>
            <a:r>
              <a:rPr lang="es-AR" dirty="0"/>
              <a:t> </a:t>
            </a:r>
            <a:r>
              <a:rPr lang="es-AR" dirty="0" err="1"/>
              <a:t>prpuso</a:t>
            </a:r>
            <a:r>
              <a:rPr lang="es-AR" dirty="0"/>
              <a:t> una agenda con 17 objetivos fundamentales para combatir el cambio climático y llegar antes del 2030 a reducir las emisiones de carbono a tal punto de no llegar a superar los 2º </a:t>
            </a:r>
            <a:r>
              <a:rPr lang="es-AR" dirty="0" err="1"/>
              <a:t>Centigrados</a:t>
            </a:r>
            <a:r>
              <a:rPr lang="es-AR" dirty="0"/>
              <a:t> de calentamiento global. El 2 puede parecer un numero muy pequeño pero si tomamos como referencia el ultimo calentamiento sufrido por la tierra ya hace 5 millones de años no nos </a:t>
            </a:r>
            <a:r>
              <a:rPr lang="es-AR" dirty="0" err="1"/>
              <a:t>parecera</a:t>
            </a:r>
            <a:r>
              <a:rPr lang="es-AR" dirty="0"/>
              <a:t> tan pequeño ese 2. Ya que este fue de solo 6º y provoco la </a:t>
            </a:r>
            <a:r>
              <a:rPr lang="es-AR" dirty="0" err="1"/>
              <a:t>extincon</a:t>
            </a:r>
            <a:r>
              <a:rPr lang="es-AR" dirty="0"/>
              <a:t> de la mitad de especies que </a:t>
            </a:r>
            <a:r>
              <a:rPr lang="es-AR" dirty="0" err="1"/>
              <a:t>vivian</a:t>
            </a:r>
            <a:r>
              <a:rPr lang="es-AR" dirty="0"/>
              <a:t> en ese entonces en el planeta y </a:t>
            </a:r>
            <a:r>
              <a:rPr lang="es-AR" dirty="0" err="1"/>
              <a:t>teneiendo</a:t>
            </a:r>
            <a:r>
              <a:rPr lang="es-AR" dirty="0"/>
              <a:t> en cuenta que ese calentamiento se hizo de manera lenta, mientras que nosotros estamos calentando el planeta de manera muy rápida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73183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Y todo ese desarrollo, todas esas propiedades magnificas de un gran material terminan desechados en cualquier lugar. Una ineficiencia en el sistema?, una falta de un plan sustentable y solido que se haga cargo de los residuos?, la irresponsabilidad de los productores?, La falta de Conciencia de las personas?, La </a:t>
            </a:r>
            <a:r>
              <a:rPr lang="es-AR" dirty="0" err="1"/>
              <a:t>imposiblidiad</a:t>
            </a:r>
            <a:r>
              <a:rPr lang="es-AR" dirty="0"/>
              <a:t> de hacer un negocio rentable con estos residuos?. Todas estas preguntas pasan por </a:t>
            </a:r>
            <a:r>
              <a:rPr lang="es-AR" dirty="0" err="1"/>
              <a:t>mimente</a:t>
            </a:r>
            <a:r>
              <a:rPr lang="es-AR" dirty="0"/>
              <a:t> cuando veo tales materiales desechados </a:t>
            </a:r>
            <a:r>
              <a:rPr lang="es-AR" dirty="0" err="1"/>
              <a:t>apensa</a:t>
            </a:r>
            <a:r>
              <a:rPr lang="es-AR" dirty="0"/>
              <a:t> segundos de haber sido usados por primera vez. El sistema descartable que hemos creado nos estará matando con sus toneladas de basura por segundo.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47252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Interaccion</a:t>
            </a:r>
            <a:r>
              <a:rPr lang="es-AR" dirty="0"/>
              <a:t> con el publico. Ahora esta charla se pone divertida porque es cuando </a:t>
            </a:r>
            <a:r>
              <a:rPr lang="es-AR" dirty="0" err="1"/>
              <a:t>empizo</a:t>
            </a:r>
            <a:r>
              <a:rPr lang="es-AR" dirty="0"/>
              <a:t> a dar regalos. </a:t>
            </a:r>
          </a:p>
          <a:p>
            <a:r>
              <a:rPr lang="es-AR" dirty="0"/>
              <a:t>El </a:t>
            </a:r>
            <a:r>
              <a:rPr lang="es-AR" dirty="0" err="1"/>
              <a:t>desafio</a:t>
            </a:r>
            <a:r>
              <a:rPr lang="es-AR" dirty="0"/>
              <a:t> para todos es el siguiente, el que proponga una respuesta a esta pregunta que coincida con las que hay en la diapositiva siguiente se gana uno de estos Llaveros de Ecodocta. </a:t>
            </a:r>
          </a:p>
          <a:p>
            <a:endParaRPr lang="es-AR" dirty="0"/>
          </a:p>
          <a:p>
            <a:r>
              <a:rPr lang="es-AR" dirty="0"/>
              <a:t>Y suponiendo que se dio una respuesta que no estaba en la siguiente </a:t>
            </a:r>
            <a:r>
              <a:rPr lang="es-AR" dirty="0" err="1"/>
              <a:t>slide</a:t>
            </a:r>
            <a:r>
              <a:rPr lang="es-AR" dirty="0"/>
              <a:t> pero aun asi es una idea muy buena también se gana el llavero.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408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Organización de competencias entre colegios o clubes por entradas al cine o a un recital	</a:t>
            </a:r>
          </a:p>
          <a:p>
            <a:r>
              <a:rPr lang="es-ES" dirty="0"/>
              <a:t>Competencias entre empresas por un almuerzo gratis a cada integrante o una gaseosa	</a:t>
            </a:r>
          </a:p>
          <a:p>
            <a:r>
              <a:rPr lang="es-ES" dirty="0"/>
              <a:t>Competencias entre departamentos dentro de una misma empresa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820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Desde ecodocta creemos que la </a:t>
            </a:r>
            <a:r>
              <a:rPr lang="es-AR" b="1" dirty="0"/>
              <a:t>tecnología</a:t>
            </a:r>
            <a:r>
              <a:rPr lang="es-AR" dirty="0"/>
              <a:t> debe dejar de ser el causante de los </a:t>
            </a:r>
            <a:r>
              <a:rPr lang="es-AR" b="1" dirty="0"/>
              <a:t>problemas ambientales </a:t>
            </a:r>
            <a:r>
              <a:rPr lang="es-AR" dirty="0"/>
              <a:t>actuales para convertirse en la </a:t>
            </a:r>
            <a:r>
              <a:rPr lang="es-AR" b="1" dirty="0"/>
              <a:t>solución</a:t>
            </a:r>
            <a:r>
              <a:rPr lang="es-AR" dirty="0"/>
              <a:t>. Y en el proceso que incentive </a:t>
            </a:r>
            <a:r>
              <a:rPr lang="es-AR" b="1" dirty="0"/>
              <a:t>nuevos desarrollos </a:t>
            </a:r>
            <a:r>
              <a:rPr lang="es-AR" dirty="0"/>
              <a:t>, genere </a:t>
            </a:r>
            <a:r>
              <a:rPr lang="es-AR" b="1" dirty="0"/>
              <a:t>puestos de trabajo</a:t>
            </a:r>
            <a:r>
              <a:rPr lang="es-AR" dirty="0"/>
              <a:t>, promueva </a:t>
            </a:r>
            <a:r>
              <a:rPr lang="es-AR" b="1" dirty="0"/>
              <a:t>el aprendizaje tecnológico </a:t>
            </a:r>
            <a:r>
              <a:rPr lang="es-AR" dirty="0"/>
              <a:t>y </a:t>
            </a:r>
            <a:r>
              <a:rPr lang="es-AR" b="1" dirty="0"/>
              <a:t>empodere a las sociedades</a:t>
            </a:r>
            <a:r>
              <a:rPr lang="es-AR" dirty="0"/>
              <a:t>.</a:t>
            </a:r>
          </a:p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626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3F3FB9-4B8B-41AB-A1F9-3FC1FC95485D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5774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10" Type="http://schemas.openxmlformats.org/officeDocument/2006/relationships/image" Target="../media/image3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sv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67.png"/><Relationship Id="rId14" Type="http://schemas.openxmlformats.org/officeDocument/2006/relationships/image" Target="../media/image7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3.pn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E0D8EE1-243B-4289-867F-C537FDD89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060" y="1066377"/>
            <a:ext cx="4735012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58C0-2D58-4264-B9AF-3708CE3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B9E07-DD62-4A42-8FD7-90A70CDB8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2050" name="Picture 2" descr="Resultado de imagen para precious plastic machines">
            <a:extLst>
              <a:ext uri="{FF2B5EF4-FFF2-40B4-BE49-F238E27FC236}">
                <a16:creationId xmlns:a16="http://schemas.microsoft.com/office/drawing/2014/main" id="{B0A82E56-F139-4DBA-B402-5DAD13A39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" y="0"/>
            <a:ext cx="12731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precious plastic logo">
            <a:extLst>
              <a:ext uri="{FF2B5EF4-FFF2-40B4-BE49-F238E27FC236}">
                <a16:creationId xmlns:a16="http://schemas.microsoft.com/office/drawing/2014/main" id="{071272BE-7DE9-40C4-A02B-E81C4892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42" y="469900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AED449-BD25-42DF-A3F1-EB50D61EFC98}"/>
              </a:ext>
            </a:extLst>
          </p:cNvPr>
          <p:cNvSpPr/>
          <p:nvPr/>
        </p:nvSpPr>
        <p:spPr>
          <a:xfrm>
            <a:off x="0" y="87023"/>
            <a:ext cx="38635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200" dirty="0"/>
              <a:t>preciousplastic.com</a:t>
            </a:r>
          </a:p>
        </p:txBody>
      </p:sp>
    </p:spTree>
    <p:extLst>
      <p:ext uri="{BB962C8B-B14F-4D97-AF65-F5344CB8AC3E}">
        <p14:creationId xmlns:p14="http://schemas.microsoft.com/office/powerpoint/2010/main" val="1611202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precious plastic products">
            <a:extLst>
              <a:ext uri="{FF2B5EF4-FFF2-40B4-BE49-F238E27FC236}">
                <a16:creationId xmlns:a16="http://schemas.microsoft.com/office/drawing/2014/main" id="{2D3D92D9-610E-44EB-B68D-5178846D6B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784"/>
          <a:stretch/>
        </p:blipFill>
        <p:spPr bwMode="auto">
          <a:xfrm>
            <a:off x="522515" y="-533815"/>
            <a:ext cx="11669485" cy="7391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7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box&#10;&#10;Description generated with high confidence">
            <a:extLst>
              <a:ext uri="{FF2B5EF4-FFF2-40B4-BE49-F238E27FC236}">
                <a16:creationId xmlns:a16="http://schemas.microsoft.com/office/drawing/2014/main" id="{6C0C2197-63E7-427A-9E69-04E8AF61E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0957">
            <a:off x="4063928" y="1362436"/>
            <a:ext cx="2188085" cy="47404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B489C75-7E9D-4612-BA02-204C3FD7A9D3}"/>
              </a:ext>
            </a:extLst>
          </p:cNvPr>
          <p:cNvSpPr/>
          <p:nvPr/>
        </p:nvSpPr>
        <p:spPr>
          <a:xfrm>
            <a:off x="1219200" y="1208314"/>
            <a:ext cx="3093889" cy="6966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6B98CDE1-9B7E-424E-93F8-579F7CB4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964" y="1720795"/>
            <a:ext cx="3093889" cy="708116"/>
          </a:xfrm>
        </p:spPr>
        <p:txBody>
          <a:bodyPr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Ocupa poco espacio. </a:t>
            </a:r>
            <a:r>
              <a:rPr lang="es-AR" sz="1800" dirty="0">
                <a:solidFill>
                  <a:srgbClr val="B2B2B2"/>
                </a:solidFill>
              </a:rPr>
              <a:t>Menos que 0,5 m2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EF8AC52-2BC5-4AC6-8191-14FCAFD69A8A}"/>
              </a:ext>
            </a:extLst>
          </p:cNvPr>
          <p:cNvSpPr txBox="1">
            <a:spLocks/>
          </p:cNvSpPr>
          <p:nvPr/>
        </p:nvSpPr>
        <p:spPr>
          <a:xfrm>
            <a:off x="143710" y="2512160"/>
            <a:ext cx="3093889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Poco consumo</a:t>
            </a:r>
            <a:endParaRPr lang="es-AR" sz="1800" dirty="0">
              <a:solidFill>
                <a:srgbClr val="B2B2B2"/>
              </a:solidFill>
            </a:endParaRPr>
          </a:p>
          <a:p>
            <a:pPr algn="ctr"/>
            <a:r>
              <a:rPr lang="es-AR" sz="1800" dirty="0">
                <a:solidFill>
                  <a:srgbClr val="B2B2B2"/>
                </a:solidFill>
              </a:rPr>
              <a:t>Solo 10 watts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AB41D6F-C913-49C0-86E0-9E8D7312B9F2}"/>
              </a:ext>
            </a:extLst>
          </p:cNvPr>
          <p:cNvSpPr txBox="1">
            <a:spLocks/>
          </p:cNvSpPr>
          <p:nvPr/>
        </p:nvSpPr>
        <p:spPr>
          <a:xfrm>
            <a:off x="-110725" y="3405505"/>
            <a:ext cx="3093889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Silenciosa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50B4AE1-C468-4E18-952F-FBE16878990C}"/>
              </a:ext>
            </a:extLst>
          </p:cNvPr>
          <p:cNvSpPr txBox="1">
            <a:spLocks/>
          </p:cNvSpPr>
          <p:nvPr/>
        </p:nvSpPr>
        <p:spPr>
          <a:xfrm>
            <a:off x="-205073" y="4036561"/>
            <a:ext cx="3093889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Liviana</a:t>
            </a:r>
            <a:endParaRPr lang="es-AR" sz="1800" dirty="0">
              <a:solidFill>
                <a:srgbClr val="B2B2B2"/>
              </a:solidFill>
            </a:endParaRPr>
          </a:p>
          <a:p>
            <a:pPr algn="ctr"/>
            <a:r>
              <a:rPr lang="es-AR" sz="1800" dirty="0">
                <a:solidFill>
                  <a:srgbClr val="B2B2B2"/>
                </a:solidFill>
              </a:rPr>
              <a:t>       Solo 50 kg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D5B2360-5B53-414C-9AE9-3E12565E25AA}"/>
              </a:ext>
            </a:extLst>
          </p:cNvPr>
          <p:cNvSpPr txBox="1">
            <a:spLocks/>
          </p:cNvSpPr>
          <p:nvPr/>
        </p:nvSpPr>
        <p:spPr>
          <a:xfrm>
            <a:off x="295164" y="4782489"/>
            <a:ext cx="3093889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Fácil de transportar</a:t>
            </a:r>
            <a:endParaRPr lang="es-AR" sz="1800" dirty="0">
              <a:solidFill>
                <a:srgbClr val="B2B2B2"/>
              </a:solidFill>
            </a:endParaRPr>
          </a:p>
          <a:p>
            <a:pPr algn="ctr"/>
            <a:r>
              <a:rPr lang="es-AR" sz="1800" dirty="0">
                <a:solidFill>
                  <a:srgbClr val="B2B2B2"/>
                </a:solidFill>
              </a:rPr>
              <a:t>Con rueditas!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9922CB2B-4F5D-4FA0-8DE7-AC666ED02F89}"/>
              </a:ext>
            </a:extLst>
          </p:cNvPr>
          <p:cNvSpPr txBox="1">
            <a:spLocks/>
          </p:cNvSpPr>
          <p:nvPr/>
        </p:nvSpPr>
        <p:spPr>
          <a:xfrm>
            <a:off x="582971" y="5501776"/>
            <a:ext cx="3093889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AR" sz="1800" dirty="0">
                <a:solidFill>
                  <a:schemeClr val="tx1"/>
                </a:solidFill>
              </a:rPr>
              <a:t>Materia prima y mano de obra cordobesas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79A445D6-12D7-4F93-A496-817C453EAEC0}"/>
              </a:ext>
            </a:extLst>
          </p:cNvPr>
          <p:cNvSpPr txBox="1">
            <a:spLocks/>
          </p:cNvSpPr>
          <p:nvPr/>
        </p:nvSpPr>
        <p:spPr>
          <a:xfrm>
            <a:off x="3109102" y="711704"/>
            <a:ext cx="6179785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Maquina de reciclaje recompensado</a:t>
            </a:r>
          </a:p>
        </p:txBody>
      </p:sp>
      <p:pic>
        <p:nvPicPr>
          <p:cNvPr id="3" name="Picture 2" descr="A picture containing room&#10;&#10;Description generated with high confidence">
            <a:extLst>
              <a:ext uri="{FF2B5EF4-FFF2-40B4-BE49-F238E27FC236}">
                <a16:creationId xmlns:a16="http://schemas.microsoft.com/office/drawing/2014/main" id="{7F32BAA6-4655-4449-950F-D13F0B812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873" y="1181361"/>
            <a:ext cx="811581" cy="120722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C7EE4E5-3D99-410D-BEA4-9CA286565C21}"/>
              </a:ext>
            </a:extLst>
          </p:cNvPr>
          <p:cNvCxnSpPr>
            <a:cxnSpLocks/>
          </p:cNvCxnSpPr>
          <p:nvPr/>
        </p:nvCxnSpPr>
        <p:spPr>
          <a:xfrm flipV="1">
            <a:off x="6051881" y="2010397"/>
            <a:ext cx="2385849" cy="16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544A6D8-474E-424C-8A23-D8943AED610E}"/>
              </a:ext>
            </a:extLst>
          </p:cNvPr>
          <p:cNvSpPr/>
          <p:nvPr/>
        </p:nvSpPr>
        <p:spPr>
          <a:xfrm>
            <a:off x="8980257" y="3139852"/>
            <a:ext cx="2294218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Puntos acumulables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A744DE-F6CE-4633-B46C-5431D98A0F04}"/>
              </a:ext>
            </a:extLst>
          </p:cNvPr>
          <p:cNvSpPr/>
          <p:nvPr/>
        </p:nvSpPr>
        <p:spPr>
          <a:xfrm>
            <a:off x="9313223" y="1775976"/>
            <a:ext cx="907621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Doctas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Resultado de imagen para puntos acumulables">
            <a:extLst>
              <a:ext uri="{FF2B5EF4-FFF2-40B4-BE49-F238E27FC236}">
                <a16:creationId xmlns:a16="http://schemas.microsoft.com/office/drawing/2014/main" id="{1D0D7C90-450D-4277-AD35-781CD96B9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9375" r="44681" b="5083"/>
          <a:stretch/>
        </p:blipFill>
        <p:spPr bwMode="auto">
          <a:xfrm>
            <a:off x="7755166" y="2772413"/>
            <a:ext cx="1087471" cy="10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FC7EF6-5918-4E70-8B32-9054479DB944}"/>
              </a:ext>
            </a:extLst>
          </p:cNvPr>
          <p:cNvCxnSpPr>
            <a:cxnSpLocks/>
          </p:cNvCxnSpPr>
          <p:nvPr/>
        </p:nvCxnSpPr>
        <p:spPr>
          <a:xfrm>
            <a:off x="6045169" y="2827428"/>
            <a:ext cx="1580081" cy="45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FD3E630-361F-42E3-A0E0-207408BF4E17}"/>
              </a:ext>
            </a:extLst>
          </p:cNvPr>
          <p:cNvCxnSpPr>
            <a:cxnSpLocks/>
          </p:cNvCxnSpPr>
          <p:nvPr/>
        </p:nvCxnSpPr>
        <p:spPr>
          <a:xfrm>
            <a:off x="6094476" y="3201353"/>
            <a:ext cx="1647362" cy="1581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esultado de imagen para cupones de descuento">
            <a:extLst>
              <a:ext uri="{FF2B5EF4-FFF2-40B4-BE49-F238E27FC236}">
                <a16:creationId xmlns:a16="http://schemas.microsoft.com/office/drawing/2014/main" id="{6F72FFFE-1D32-4549-9456-D365BC0F0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750" y="4322491"/>
            <a:ext cx="2024179" cy="10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1025285-7A61-400D-97BA-7D3C290E0CAD}"/>
              </a:ext>
            </a:extLst>
          </p:cNvPr>
          <p:cNvSpPr/>
          <p:nvPr/>
        </p:nvSpPr>
        <p:spPr>
          <a:xfrm>
            <a:off x="7969387" y="5522947"/>
            <a:ext cx="2533066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Cupones de descuento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Picture 54" descr="A close up of a sign&#10;&#10;Description generated with high confidence">
            <a:extLst>
              <a:ext uri="{FF2B5EF4-FFF2-40B4-BE49-F238E27FC236}">
                <a16:creationId xmlns:a16="http://schemas.microsoft.com/office/drawing/2014/main" id="{8DE12799-AE1F-47C7-918B-75C74D7F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22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E1AB08-A78D-44A1-A024-39D9095C8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400" dirty="0"/>
              <a:t>¿En </a:t>
            </a:r>
            <a:r>
              <a:rPr lang="en-US" sz="5400" dirty="0" err="1"/>
              <a:t>donde</a:t>
            </a:r>
            <a:r>
              <a:rPr lang="en-US" sz="5400" dirty="0"/>
              <a:t> se podrían instalar </a:t>
            </a:r>
            <a:r>
              <a:rPr lang="en-US" sz="5400" dirty="0" err="1"/>
              <a:t>estas</a:t>
            </a:r>
            <a:r>
              <a:rPr lang="en-US" sz="5400" dirty="0"/>
              <a:t> </a:t>
            </a:r>
            <a:r>
              <a:rPr lang="en-US" sz="5400" dirty="0" err="1"/>
              <a:t>maquinas</a:t>
            </a:r>
            <a:r>
              <a:rPr lang="en-US" sz="5400" dirty="0"/>
              <a:t>?</a:t>
            </a:r>
          </a:p>
        </p:txBody>
      </p:sp>
      <p:pic>
        <p:nvPicPr>
          <p:cNvPr id="25" name="Picture 24" descr="A close up of a sign&#10;&#10;Description generated with high confidence">
            <a:extLst>
              <a:ext uri="{FF2B5EF4-FFF2-40B4-BE49-F238E27FC236}">
                <a16:creationId xmlns:a16="http://schemas.microsoft.com/office/drawing/2014/main" id="{F94D529D-9917-4ED1-AC3C-7237111D6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87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24" descr="Schoolhouse">
            <a:extLst>
              <a:ext uri="{FF2B5EF4-FFF2-40B4-BE49-F238E27FC236}">
                <a16:creationId xmlns:a16="http://schemas.microsoft.com/office/drawing/2014/main" id="{99F25F83-821B-484E-A2CC-52FF38F1D0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5876" y="2863697"/>
            <a:ext cx="914400" cy="9144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B3F80DA-384B-4A0E-ACC4-7B2F734606D4}"/>
              </a:ext>
            </a:extLst>
          </p:cNvPr>
          <p:cNvSpPr/>
          <p:nvPr/>
        </p:nvSpPr>
        <p:spPr>
          <a:xfrm>
            <a:off x="4802296" y="3217109"/>
            <a:ext cx="3517438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En la cantina de una universidad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8" name="Graphic 26" descr="City">
            <a:extLst>
              <a:ext uri="{FF2B5EF4-FFF2-40B4-BE49-F238E27FC236}">
                <a16:creationId xmlns:a16="http://schemas.microsoft.com/office/drawing/2014/main" id="{157740D5-79A6-4C8B-B5EC-5B1095B0200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5876" y="1980626"/>
            <a:ext cx="914400" cy="9144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4CB894D-FFCE-446C-857D-D1F3E6648A29}"/>
              </a:ext>
            </a:extLst>
          </p:cNvPr>
          <p:cNvSpPr/>
          <p:nvPr/>
        </p:nvSpPr>
        <p:spPr>
          <a:xfrm>
            <a:off x="4850276" y="2245620"/>
            <a:ext cx="2575192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Dentro de una empresa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" name="Graphic 44" descr="Cheers">
            <a:extLst>
              <a:ext uri="{FF2B5EF4-FFF2-40B4-BE49-F238E27FC236}">
                <a16:creationId xmlns:a16="http://schemas.microsoft.com/office/drawing/2014/main" id="{6BDA46A1-7D09-4A3A-A276-20EE25A7DC5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0617" y="4013200"/>
            <a:ext cx="914400" cy="9144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57FAC0D-0F5D-4DFF-8039-5E413CDEDEDD}"/>
              </a:ext>
            </a:extLst>
          </p:cNvPr>
          <p:cNvSpPr/>
          <p:nvPr/>
        </p:nvSpPr>
        <p:spPr>
          <a:xfrm>
            <a:off x="4825017" y="4274673"/>
            <a:ext cx="1571520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En un evento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2" name="Graphic 16" descr="Store">
            <a:extLst>
              <a:ext uri="{FF2B5EF4-FFF2-40B4-BE49-F238E27FC236}">
                <a16:creationId xmlns:a16="http://schemas.microsoft.com/office/drawing/2014/main" id="{FBCF9E30-28D6-4DFD-9BD9-87A743F1A277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5876" y="5006353"/>
            <a:ext cx="914400" cy="9144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BDE4B66-518D-41E4-8DEA-CED871AE8026}"/>
              </a:ext>
            </a:extLst>
          </p:cNvPr>
          <p:cNvSpPr/>
          <p:nvPr/>
        </p:nvSpPr>
        <p:spPr>
          <a:xfrm>
            <a:off x="4976176" y="5326530"/>
            <a:ext cx="1891865" cy="391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b="1" dirty="0"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En un bar o local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553C5C-E321-4B76-87B6-E445459620E5}"/>
              </a:ext>
            </a:extLst>
          </p:cNvPr>
          <p:cNvSpPr/>
          <p:nvPr/>
        </p:nvSpPr>
        <p:spPr>
          <a:xfrm>
            <a:off x="1" y="740229"/>
            <a:ext cx="121888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Las Maquinas se podrían instalar …</a:t>
            </a:r>
            <a:endParaRPr lang="es-AR" sz="3200" dirty="0"/>
          </a:p>
        </p:txBody>
      </p:sp>
      <p:pic>
        <p:nvPicPr>
          <p:cNvPr id="44" name="Picture 43" descr="A close up of a sign&#10;&#10;Description generated with high confidence">
            <a:extLst>
              <a:ext uri="{FF2B5EF4-FFF2-40B4-BE49-F238E27FC236}">
                <a16:creationId xmlns:a16="http://schemas.microsoft.com/office/drawing/2014/main" id="{6FFD1782-091A-48EF-AB1E-5EE14B7D9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836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591A6C-2BB3-47DA-B559-908D4CFD89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29" y="1131994"/>
            <a:ext cx="7344619" cy="459038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33" name="Picture 32" descr="A close up of a sign&#10;&#10;Description generated with high confidence">
            <a:extLst>
              <a:ext uri="{FF2B5EF4-FFF2-40B4-BE49-F238E27FC236}">
                <a16:creationId xmlns:a16="http://schemas.microsoft.com/office/drawing/2014/main" id="{57318992-C9D4-42DF-81E0-04E85D3EB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6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DA42B89-B12C-4021-B3DC-F5429AEEB5A2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7" r="-1" b="16587"/>
          <a:stretch/>
        </p:blipFill>
        <p:spPr bwMode="auto"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solidFill>
            <a:srgbClr val="FFFFFF">
              <a:shade val="85000"/>
            </a:srgbClr>
          </a:solidFill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E527C3-2956-4A9F-A7E9-11029248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33" y="2291218"/>
            <a:ext cx="4763557" cy="388077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s-AR" sz="4400" dirty="0"/>
              <a:t>Ingresar Tapita</a:t>
            </a:r>
          </a:p>
          <a:p>
            <a:pPr>
              <a:buFont typeface="+mj-lt"/>
              <a:buAutoNum type="arabicPeriod"/>
            </a:pPr>
            <a:endParaRPr lang="es-AR" sz="4400" dirty="0"/>
          </a:p>
          <a:p>
            <a:pPr>
              <a:buFont typeface="+mj-lt"/>
              <a:buAutoNum type="arabicPeriod"/>
            </a:pPr>
            <a:r>
              <a:rPr lang="es-AR" sz="4400" dirty="0"/>
              <a:t>Ingresar Envase</a:t>
            </a:r>
            <a:endParaRPr lang="en-US" sz="4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A close up of a sign&#10;&#10;Description generated with high confidence">
            <a:extLst>
              <a:ext uri="{FF2B5EF4-FFF2-40B4-BE49-F238E27FC236}">
                <a16:creationId xmlns:a16="http://schemas.microsoft.com/office/drawing/2014/main" id="{9CCB7AB9-2239-4539-9B32-38ED0AFBB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34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5002F6C-0142-4BD1-B14C-B2A8BE2BC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0"/>
            <a:ext cx="12192000" cy="6858000"/>
          </a:xfrm>
          <a:prstGeom prst="rect">
            <a:avLst/>
          </a:prstGeom>
          <a:solidFill>
            <a:srgbClr val="37A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F2A4C-8C64-4700-8689-78F603984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37A2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EABFAF1-ABF1-4760-B2C1-3295685598E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69" y="1138638"/>
            <a:ext cx="7353339" cy="459583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20" name="Picture 19" descr="A close up of a sign&#10;&#10;Description generated with high confidence">
            <a:extLst>
              <a:ext uri="{FF2B5EF4-FFF2-40B4-BE49-F238E27FC236}">
                <a16:creationId xmlns:a16="http://schemas.microsoft.com/office/drawing/2014/main" id="{B5A92D9C-8037-49BC-ADE4-943AB04E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48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8BD580E-04DF-4216-9557-EB9980D16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629" y="1131994"/>
            <a:ext cx="7344619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4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1744B-E363-4B44-9E00-0F688D92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Ingresar Email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0C6EF-DCFB-4166-8E4C-2078399F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Lo que hacemos con el email es proporcionar información a cerca de los beneficios que puede acceder con las doctas que lleva acumuladas.</a:t>
            </a:r>
          </a:p>
          <a:p>
            <a:r>
              <a:rPr lang="es-AR" dirty="0">
                <a:solidFill>
                  <a:schemeClr val="bg1"/>
                </a:solidFill>
              </a:rPr>
              <a:t>Además de mostrarle el ranking de recicladores.</a:t>
            </a:r>
          </a:p>
          <a:p>
            <a:r>
              <a:rPr lang="es-AR" dirty="0">
                <a:solidFill>
                  <a:schemeClr val="bg1"/>
                </a:solidFill>
              </a:rPr>
              <a:t>Puede servir para fidelizar clientes o empleados en una organización o negocio.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3C27CC-F435-48B6-A1D2-E404FF3C3B2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15399"/>
            <a:ext cx="5143500" cy="321468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2E5B254B-EED8-4731-AB16-3F1CBF75A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4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1029" name="Picture 2" descr="Imagen relacionada">
            <a:extLst>
              <a:ext uri="{FF2B5EF4-FFF2-40B4-BE49-F238E27FC236}">
                <a16:creationId xmlns:a16="http://schemas.microsoft.com/office/drawing/2014/main" id="{AEA42D6D-39B7-430A-AC1B-FD437A09BA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 bwMode="auto">
          <a:xfrm>
            <a:off x="20" y="-8467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870C849-0966-446C-B90A-64FCB9376F78}"/>
              </a:ext>
            </a:extLst>
          </p:cNvPr>
          <p:cNvSpPr/>
          <p:nvPr/>
        </p:nvSpPr>
        <p:spPr>
          <a:xfrm>
            <a:off x="-3156" y="135274"/>
            <a:ext cx="38458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TENEMOS HASTA EL 2030 PARA EVITAR UNA CATÁSTROFE CLIMÁTICA</a:t>
            </a:r>
            <a:endParaRPr lang="es-AR" sz="3600" b="1" dirty="0">
              <a:solidFill>
                <a:schemeClr val="bg1"/>
              </a:solidFill>
            </a:endParaRPr>
          </a:p>
        </p:txBody>
      </p:sp>
      <p:pic>
        <p:nvPicPr>
          <p:cNvPr id="15" name="Picture 14" descr="A close up of a sign&#10;&#10;Description generated with high confidence">
            <a:extLst>
              <a:ext uri="{FF2B5EF4-FFF2-40B4-BE49-F238E27FC236}">
                <a16:creationId xmlns:a16="http://schemas.microsoft.com/office/drawing/2014/main" id="{F8E43FF4-EE64-4873-BD74-26DA54529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9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C5883-5A97-4DE5-A077-F18E46C49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s-AR" dirty="0"/>
              <a:t>Escanear Ecocard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B81A7AB-D04C-41AA-9626-4D88DF8A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0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maquina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que </a:t>
            </a:r>
            <a:r>
              <a:rPr lang="en-US" dirty="0" err="1"/>
              <a:t>acerque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ecocard para que puede </a:t>
            </a:r>
            <a:r>
              <a:rPr lang="en-US" dirty="0" err="1"/>
              <a:t>escanear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y </a:t>
            </a:r>
            <a:r>
              <a:rPr lang="en-US" dirty="0" err="1"/>
              <a:t>reconocer</a:t>
            </a:r>
            <a:r>
              <a:rPr lang="en-US" dirty="0"/>
              <a:t> a que </a:t>
            </a:r>
            <a:r>
              <a:rPr lang="en-US" dirty="0" err="1"/>
              <a:t>cuenta</a:t>
            </a:r>
            <a:r>
              <a:rPr lang="en-US" dirty="0"/>
              <a:t> </a:t>
            </a:r>
            <a:r>
              <a:rPr lang="en-US" dirty="0" err="1"/>
              <a:t>depositar</a:t>
            </a:r>
            <a:r>
              <a:rPr lang="en-US" dirty="0"/>
              <a:t> sus </a:t>
            </a:r>
            <a:r>
              <a:rPr lang="en-US" dirty="0" err="1"/>
              <a:t>Doctas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C9E580-5EF1-4F60-9959-66E8E77EA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718" y="832516"/>
            <a:ext cx="2596281" cy="1629166"/>
          </a:xfrm>
          <a:prstGeom prst="rect">
            <a:avLst/>
          </a:prstGeom>
        </p:spPr>
      </p:pic>
      <p:pic>
        <p:nvPicPr>
          <p:cNvPr id="11" name="Content Placeholder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102A2A8-8CDD-4DEC-AC67-EB9691279114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777" y="2910558"/>
            <a:ext cx="5009286" cy="3130803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5CA1C4-8F17-47DF-BF1E-20396AFD95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50" y="832516"/>
            <a:ext cx="2552065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C762363F-83DF-4ADD-8C18-03B71ED10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45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4817-CF18-4A22-8E48-FC040986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SUSTENTABILIDAD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93457-EA6A-41B1-99E6-3B3C6BA49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9686"/>
            <a:ext cx="8596668" cy="4539133"/>
          </a:xfrm>
        </p:spPr>
        <p:txBody>
          <a:bodyPr>
            <a:normAutofit lnSpcReduction="10000"/>
          </a:bodyPr>
          <a:lstStyle/>
          <a:p>
            <a:pPr fontAlgn="base"/>
            <a:r>
              <a:rPr lang="es-ES" dirty="0"/>
              <a:t>Da un mensaje claro de responsabilidad social en eventos puntuales</a:t>
            </a:r>
          </a:p>
          <a:p>
            <a:pPr marL="0" indent="0" fontAlgn="base">
              <a:buNone/>
            </a:pPr>
            <a:endParaRPr lang="es-ES" b="1" dirty="0"/>
          </a:p>
          <a:p>
            <a:pPr fontAlgn="base"/>
            <a:r>
              <a:rPr lang="es-ES" dirty="0"/>
              <a:t>Proporciona publicidad de alto impacto aumentando la conciencia de marca</a:t>
            </a:r>
          </a:p>
          <a:p>
            <a:pPr marL="0" indent="0" fontAlgn="base">
              <a:buNone/>
            </a:pPr>
            <a:endParaRPr lang="es-ES" b="1" dirty="0"/>
          </a:p>
          <a:p>
            <a:pPr fontAlgn="base"/>
            <a:r>
              <a:rPr lang="es-ES" dirty="0"/>
              <a:t>Permite a tu empresa atraer y hablar directo con el usuario final</a:t>
            </a:r>
          </a:p>
          <a:p>
            <a:pPr marL="0" indent="0" fontAlgn="base">
              <a:buNone/>
            </a:pPr>
            <a:endParaRPr lang="es-ES" b="1" dirty="0"/>
          </a:p>
          <a:p>
            <a:pPr fontAlgn="base"/>
            <a:r>
              <a:rPr lang="es-ES" dirty="0"/>
              <a:t>Ofrece la posibilidad de generar premios e incentivos que se traduzcan en ventas de tus productos</a:t>
            </a:r>
          </a:p>
          <a:p>
            <a:pPr marL="0" indent="0" fontAlgn="base">
              <a:buNone/>
            </a:pPr>
            <a:endParaRPr lang="es-ES" b="1" dirty="0"/>
          </a:p>
          <a:p>
            <a:pPr fontAlgn="base"/>
            <a:r>
              <a:rPr lang="es-ES" dirty="0"/>
              <a:t>Educa a la comunidad en el reciclado</a:t>
            </a:r>
          </a:p>
          <a:p>
            <a:pPr marL="0" indent="0" fontAlgn="base">
              <a:buNone/>
            </a:pPr>
            <a:endParaRPr lang="es-ES" b="1" dirty="0"/>
          </a:p>
          <a:p>
            <a:pPr fontAlgn="base"/>
            <a:r>
              <a:rPr lang="es-ES" dirty="0"/>
              <a:t>Convierte al reciclado en una acción divertida y gratificante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Picture 3" descr="A close up of a sign&#10;&#10;Description generated with high confidence">
            <a:extLst>
              <a:ext uri="{FF2B5EF4-FFF2-40B4-BE49-F238E27FC236}">
                <a16:creationId xmlns:a16="http://schemas.microsoft.com/office/drawing/2014/main" id="{FB11E05D-C817-4E57-AB44-51F881D73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68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4BE9D4C4-9FA3-4885-A769-301639CC7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524F065-9F7C-400C-9A20-B343BFAA6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2627" y="-4"/>
            <a:ext cx="8139373" cy="6858000"/>
          </a:xfrm>
          <a:custGeom>
            <a:avLst/>
            <a:gdLst>
              <a:gd name="connsiteX0" fmla="*/ 5181344 w 8139373"/>
              <a:gd name="connsiteY0" fmla="*/ 0 h 6858000"/>
              <a:gd name="connsiteX1" fmla="*/ 8139373 w 8139373"/>
              <a:gd name="connsiteY1" fmla="*/ 0 h 6858000"/>
              <a:gd name="connsiteX2" fmla="*/ 8139373 w 8139373"/>
              <a:gd name="connsiteY2" fmla="*/ 6858000 h 6858000"/>
              <a:gd name="connsiteX3" fmla="*/ 0 w 81393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9373" h="6858000">
                <a:moveTo>
                  <a:pt x="5181344" y="0"/>
                </a:moveTo>
                <a:lnTo>
                  <a:pt x="8139373" y="0"/>
                </a:lnTo>
                <a:lnTo>
                  <a:pt x="8139373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B40CC-B890-4BE2-9229-4D8EDABD3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626" y="905954"/>
            <a:ext cx="3749061" cy="15084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Recompensa en DOCTAS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7EB6695E-BED5-4DA3-8C9B-AD301AEF4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435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6DB9E65-E072-43AF-A8C9-9744BA0C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6867" y="6"/>
            <a:ext cx="4831627" cy="4520011"/>
          </a:xfrm>
          <a:custGeom>
            <a:avLst/>
            <a:gdLst>
              <a:gd name="connsiteX0" fmla="*/ 0 w 4831627"/>
              <a:gd name="connsiteY0" fmla="*/ 0 h 4520011"/>
              <a:gd name="connsiteX1" fmla="*/ 4831627 w 4831627"/>
              <a:gd name="connsiteY1" fmla="*/ 0 h 4520011"/>
              <a:gd name="connsiteX2" fmla="*/ 1416677 w 4831627"/>
              <a:gd name="connsiteY2" fmla="*/ 4520011 h 45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1627" h="4520011">
                <a:moveTo>
                  <a:pt x="0" y="0"/>
                </a:moveTo>
                <a:lnTo>
                  <a:pt x="4831627" y="0"/>
                </a:lnTo>
                <a:lnTo>
                  <a:pt x="1416677" y="452001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generated with high confidence">
            <a:extLst>
              <a:ext uri="{FF2B5EF4-FFF2-40B4-BE49-F238E27FC236}">
                <a16:creationId xmlns:a16="http://schemas.microsoft.com/office/drawing/2014/main" id="{D18F5F42-2243-4EEF-9450-B13779FE466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78" y="883511"/>
            <a:ext cx="2104587" cy="746059"/>
          </a:xfrm>
          <a:prstGeom prst="rect">
            <a:avLst/>
          </a:prstGeom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B549F45B-87B7-4D3D-A80E-C6C24D2FDBE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3304" y="2312894"/>
            <a:ext cx="3770833" cy="357990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26" name="Picture 25" descr="A close up of a box&#10;&#10;Description generated with high confidence">
            <a:extLst>
              <a:ext uri="{FF2B5EF4-FFF2-40B4-BE49-F238E27FC236}">
                <a16:creationId xmlns:a16="http://schemas.microsoft.com/office/drawing/2014/main" id="{818A62F9-470C-463D-90E4-20C33ED3D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30957">
            <a:off x="1427692" y="2203523"/>
            <a:ext cx="1887254" cy="4088702"/>
          </a:xfrm>
          <a:prstGeom prst="rect">
            <a:avLst/>
          </a:prstGeom>
        </p:spPr>
      </p:pic>
      <p:pic>
        <p:nvPicPr>
          <p:cNvPr id="10" name="Picture 9" descr="A close up of a sign&#10;&#10;Description generated with high confidence">
            <a:extLst>
              <a:ext uri="{FF2B5EF4-FFF2-40B4-BE49-F238E27FC236}">
                <a16:creationId xmlns:a16="http://schemas.microsoft.com/office/drawing/2014/main" id="{15791895-992F-44BF-B2D9-ABF6E8B569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4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48DB-C1E5-48F2-AD00-DE08D73E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s-AR" dirty="0"/>
              <a:t>¿Que podríamos hacer con </a:t>
            </a:r>
            <a:r>
              <a:rPr lang="es-AR" dirty="0" err="1"/>
              <a:t>nuetras</a:t>
            </a:r>
            <a:r>
              <a:rPr lang="es-AR" dirty="0"/>
              <a:t> Doctas?</a:t>
            </a: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7686F5F-37E7-4F22-AA9B-4E11009FD19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640332"/>
            <a:ext cx="2596281" cy="92036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3FA50B7-3977-4654-B5FD-53F51AE9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449" y="3082247"/>
            <a:ext cx="3282722" cy="3264124"/>
          </a:xfrm>
        </p:spPr>
        <p:txBody>
          <a:bodyPr>
            <a:normAutofit/>
          </a:bodyPr>
          <a:lstStyle/>
          <a:p>
            <a:r>
              <a:rPr lang="en-US" dirty="0" err="1"/>
              <a:t>Cursos</a:t>
            </a:r>
            <a:r>
              <a:rPr lang="en-US" dirty="0"/>
              <a:t> Online</a:t>
            </a:r>
          </a:p>
          <a:p>
            <a:r>
              <a:rPr lang="en-US" dirty="0" err="1"/>
              <a:t>Capacitaciones</a:t>
            </a:r>
            <a:endParaRPr lang="en-US" dirty="0"/>
          </a:p>
          <a:p>
            <a:r>
              <a:rPr lang="en-US" dirty="0"/>
              <a:t>Un café en la  cantina de la </a:t>
            </a:r>
            <a:r>
              <a:rPr lang="en-US" dirty="0" err="1"/>
              <a:t>facu</a:t>
            </a:r>
            <a:endParaRPr lang="en-US" dirty="0"/>
          </a:p>
          <a:p>
            <a:r>
              <a:rPr lang="en-US" dirty="0" err="1"/>
              <a:t>Todo</a:t>
            </a:r>
            <a:r>
              <a:rPr lang="en-US" dirty="0"/>
              <a:t> lo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respaldar</a:t>
            </a:r>
            <a:r>
              <a:rPr lang="en-US" dirty="0"/>
              <a:t> en una </a:t>
            </a:r>
            <a:r>
              <a:rPr lang="en-US" dirty="0" err="1"/>
              <a:t>moneda</a:t>
            </a:r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50DE22A-6804-43EC-A0BD-04B8A090B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802" y="2760890"/>
            <a:ext cx="1885836" cy="2656569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E9E22C17-0266-48DA-83E2-9AAE53E61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5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9FD90D9-0777-4927-90C9-E837E677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18B02-A0BF-49B5-9814-3FB636A78B7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96314"/>
            <a:ext cx="2500368" cy="2448992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478A66F9-DDA5-4F11-8F87-8DD1C28CF72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0434" y="986666"/>
            <a:ext cx="2484967" cy="2468288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F8542-EB55-4138-9973-5AB35893047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62000" y="1012523"/>
            <a:ext cx="2484967" cy="2467948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8A4EA4-2921-414F-A50B-B2D5B2DE3B5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3567" y="944849"/>
            <a:ext cx="2484966" cy="260329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6" name="Parallelogram 45">
            <a:extLst>
              <a:ext uri="{FF2B5EF4-FFF2-40B4-BE49-F238E27FC236}">
                <a16:creationId xmlns:a16="http://schemas.microsoft.com/office/drawing/2014/main" id="{F92D073F-0FE7-41B7-ADCD-5CE16DEEE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6062" y="4181364"/>
            <a:ext cx="11519876" cy="2177879"/>
          </a:xfrm>
          <a:prstGeom prst="parallelogram">
            <a:avLst>
              <a:gd name="adj" fmla="val 29000"/>
            </a:avLst>
          </a:prstGeom>
          <a:solidFill>
            <a:schemeClr val="tx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EE0C8-41B9-470B-B2C8-3D0C60AC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338" y="4441621"/>
            <a:ext cx="4626707" cy="1562517"/>
          </a:xfrm>
        </p:spPr>
        <p:txBody>
          <a:bodyPr anchor="ctr">
            <a:normAutofit/>
          </a:bodyPr>
          <a:lstStyle/>
          <a:p>
            <a:r>
              <a:rPr lang="es-AR" sz="3200" dirty="0"/>
              <a:t>Alineación de Objetivos</a:t>
            </a:r>
          </a:p>
        </p:txBody>
      </p:sp>
      <p:sp>
        <p:nvSpPr>
          <p:cNvPr id="39" name="Content Placeholder 11">
            <a:extLst>
              <a:ext uri="{FF2B5EF4-FFF2-40B4-BE49-F238E27FC236}">
                <a16:creationId xmlns:a16="http://schemas.microsoft.com/office/drawing/2014/main" id="{46FCF4C0-2F48-4D47-BE82-16CC88671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402" y="4441621"/>
            <a:ext cx="5082106" cy="1599741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chemeClr val="bg1"/>
                </a:solidFill>
              </a:rPr>
              <a:t>Punto </a:t>
            </a:r>
            <a:r>
              <a:rPr lang="en-US" sz="1500" dirty="0" err="1">
                <a:solidFill>
                  <a:schemeClr val="bg1"/>
                </a:solidFill>
              </a:rPr>
              <a:t>sustentable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Inteligente</a:t>
            </a:r>
            <a:r>
              <a:rPr lang="en-US" sz="1500" dirty="0">
                <a:solidFill>
                  <a:schemeClr val="bg1"/>
                </a:solidFill>
              </a:rPr>
              <a:t> con CEIPOST</a:t>
            </a: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Disminucion</a:t>
            </a:r>
            <a:r>
              <a:rPr lang="en-US" sz="1500" dirty="0">
                <a:solidFill>
                  <a:schemeClr val="bg1"/>
                </a:solidFill>
              </a:rPr>
              <a:t> del </a:t>
            </a:r>
            <a:r>
              <a:rPr lang="en-US" sz="1500" dirty="0" err="1">
                <a:solidFill>
                  <a:schemeClr val="bg1"/>
                </a:solidFill>
              </a:rPr>
              <a:t>volumen</a:t>
            </a:r>
            <a:r>
              <a:rPr lang="en-US" sz="1500" dirty="0">
                <a:solidFill>
                  <a:schemeClr val="bg1"/>
                </a:solidFill>
              </a:rPr>
              <a:t> de </a:t>
            </a:r>
            <a:r>
              <a:rPr lang="en-US" sz="1500" dirty="0" err="1">
                <a:solidFill>
                  <a:schemeClr val="bg1"/>
                </a:solidFill>
              </a:rPr>
              <a:t>residuos</a:t>
            </a:r>
            <a:endParaRPr lang="en-US" sz="15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Movimiento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economico</a:t>
            </a:r>
            <a:r>
              <a:rPr lang="en-US" sz="1500" dirty="0">
                <a:solidFill>
                  <a:schemeClr val="bg1"/>
                </a:solidFill>
              </a:rPr>
              <a:t> </a:t>
            </a:r>
            <a:r>
              <a:rPr lang="en-US" sz="1500" dirty="0" err="1">
                <a:solidFill>
                  <a:schemeClr val="bg1"/>
                </a:solidFill>
              </a:rPr>
              <a:t>basado</a:t>
            </a:r>
            <a:r>
              <a:rPr lang="en-US" sz="1500" dirty="0">
                <a:solidFill>
                  <a:schemeClr val="bg1"/>
                </a:solidFill>
              </a:rPr>
              <a:t> en el </a:t>
            </a:r>
            <a:r>
              <a:rPr lang="en-US" sz="1500" dirty="0" err="1">
                <a:solidFill>
                  <a:schemeClr val="bg1"/>
                </a:solidFill>
              </a:rPr>
              <a:t>saneamiento</a:t>
            </a:r>
            <a:r>
              <a:rPr lang="en-US" sz="1500" dirty="0">
                <a:solidFill>
                  <a:schemeClr val="bg1"/>
                </a:solidFill>
              </a:rPr>
              <a:t> del </a:t>
            </a:r>
            <a:r>
              <a:rPr lang="en-US" sz="1500" dirty="0" err="1">
                <a:solidFill>
                  <a:schemeClr val="bg1"/>
                </a:solidFill>
              </a:rPr>
              <a:t>ambiente</a:t>
            </a:r>
            <a:r>
              <a:rPr lang="en-US" sz="15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sz="1500" dirty="0" err="1">
                <a:solidFill>
                  <a:schemeClr val="bg1"/>
                </a:solidFill>
              </a:rPr>
              <a:t>Fomento</a:t>
            </a:r>
            <a:r>
              <a:rPr lang="en-US" sz="1500" dirty="0">
                <a:solidFill>
                  <a:schemeClr val="bg1"/>
                </a:solidFill>
              </a:rPr>
              <a:t> de la cultura del reciclaje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2" name="Picture 11" descr="A close up of a sign&#10;&#10;Description generated with high confidence">
            <a:extLst>
              <a:ext uri="{FF2B5EF4-FFF2-40B4-BE49-F238E27FC236}">
                <a16:creationId xmlns:a16="http://schemas.microsoft.com/office/drawing/2014/main" id="{E07BECF9-C9B2-4EA4-A50E-0F977E149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135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4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CDA4A9-5E1B-491D-B74D-BA62D78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3800" b="1"/>
              <a:t>“TECNOLOGÍA PARA LA ECOLOGÍA ”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box&#10;&#10;Description generated with high confidence">
            <a:extLst>
              <a:ext uri="{FF2B5EF4-FFF2-40B4-BE49-F238E27FC236}">
                <a16:creationId xmlns:a16="http://schemas.microsoft.com/office/drawing/2014/main" id="{B0CAFF58-3061-49AE-B6B2-ED33475B3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10" y="761905"/>
            <a:ext cx="1488016" cy="32173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70BEBC-4E42-4029-9BBA-49C3847BE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539" y="761905"/>
            <a:ext cx="3404585" cy="3217333"/>
          </a:xfrm>
          <a:prstGeom prst="rect">
            <a:avLst/>
          </a:prstGeom>
        </p:spPr>
      </p:pic>
      <p:pic>
        <p:nvPicPr>
          <p:cNvPr id="4" name="Picture 3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19B0B14-7085-4718-8BFC-4CE0E5BFA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9243" y="1736615"/>
            <a:ext cx="2969660" cy="1098774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7FCF1655-E242-4187-BDCD-AB4C15D4F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03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0" descr="Hill scene">
            <a:extLst>
              <a:ext uri="{FF2B5EF4-FFF2-40B4-BE49-F238E27FC236}">
                <a16:creationId xmlns:a16="http://schemas.microsoft.com/office/drawing/2014/main" id="{180D4CAC-A84A-4B8E-BD39-F997F529AC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2060" y="1529215"/>
            <a:ext cx="914400" cy="914400"/>
          </a:xfrm>
          <a:prstGeom prst="rect">
            <a:avLst/>
          </a:prstGeom>
        </p:spPr>
      </p:pic>
      <p:pic>
        <p:nvPicPr>
          <p:cNvPr id="5" name="Graphic 49" descr="Recycle">
            <a:extLst>
              <a:ext uri="{FF2B5EF4-FFF2-40B4-BE49-F238E27FC236}">
                <a16:creationId xmlns:a16="http://schemas.microsoft.com/office/drawing/2014/main" id="{8BC31D10-C415-4229-BE3B-AB0A68BFF64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9801" y="1556201"/>
            <a:ext cx="914400" cy="914400"/>
          </a:xfrm>
          <a:prstGeom prst="rect">
            <a:avLst/>
          </a:prstGeom>
        </p:spPr>
      </p:pic>
      <p:pic>
        <p:nvPicPr>
          <p:cNvPr id="6" name="Graphic 51" descr="Earth globe: Americas">
            <a:extLst>
              <a:ext uri="{FF2B5EF4-FFF2-40B4-BE49-F238E27FC236}">
                <a16:creationId xmlns:a16="http://schemas.microsoft.com/office/drawing/2014/main" id="{D3C9F6D5-0E6C-489A-AC4D-4F0D87C7D720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87542" y="1529215"/>
            <a:ext cx="914400" cy="914400"/>
          </a:xfrm>
          <a:prstGeom prst="rect">
            <a:avLst/>
          </a:prstGeom>
        </p:spPr>
      </p:pic>
      <p:pic>
        <p:nvPicPr>
          <p:cNvPr id="7" name="Graphic 53" descr="Circles with arrows">
            <a:extLst>
              <a:ext uri="{FF2B5EF4-FFF2-40B4-BE49-F238E27FC236}">
                <a16:creationId xmlns:a16="http://schemas.microsoft.com/office/drawing/2014/main" id="{F47E47EE-70FD-4BA2-8EAC-AB3806E4A4FC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95283" y="1556201"/>
            <a:ext cx="914400" cy="914400"/>
          </a:xfrm>
          <a:prstGeom prst="rect">
            <a:avLst/>
          </a:prstGeom>
        </p:spPr>
      </p:pic>
      <p:pic>
        <p:nvPicPr>
          <p:cNvPr id="8" name="Graphic 11" descr="Factory">
            <a:extLst>
              <a:ext uri="{FF2B5EF4-FFF2-40B4-BE49-F238E27FC236}">
                <a16:creationId xmlns:a16="http://schemas.microsoft.com/office/drawing/2014/main" id="{B3D3DE20-2E09-44EE-86A3-03A029916F88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86460" y="4105630"/>
            <a:ext cx="914400" cy="914400"/>
          </a:xfrm>
          <a:prstGeom prst="rect">
            <a:avLst/>
          </a:prstGeom>
        </p:spPr>
      </p:pic>
      <p:pic>
        <p:nvPicPr>
          <p:cNvPr id="9" name="Graphic 36" descr="Handshake">
            <a:extLst>
              <a:ext uri="{FF2B5EF4-FFF2-40B4-BE49-F238E27FC236}">
                <a16:creationId xmlns:a16="http://schemas.microsoft.com/office/drawing/2014/main" id="{D706867F-A46E-49FC-A508-F2F0C133DF0E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823689" y="4227977"/>
            <a:ext cx="914400" cy="914400"/>
          </a:xfrm>
          <a:prstGeom prst="rect">
            <a:avLst/>
          </a:prstGeom>
        </p:spPr>
      </p:pic>
      <p:pic>
        <p:nvPicPr>
          <p:cNvPr id="10" name="Graphic 9" descr="Gears">
            <a:extLst>
              <a:ext uri="{FF2B5EF4-FFF2-40B4-BE49-F238E27FC236}">
                <a16:creationId xmlns:a16="http://schemas.microsoft.com/office/drawing/2014/main" id="{3BD20070-4912-4EE2-AD35-AD6743B5566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06464" y="4213514"/>
            <a:ext cx="914400" cy="914400"/>
          </a:xfrm>
          <a:prstGeom prst="rect">
            <a:avLst/>
          </a:prstGeom>
        </p:spPr>
      </p:pic>
      <p:sp>
        <p:nvSpPr>
          <p:cNvPr id="11" name="Rectangle 8">
            <a:extLst>
              <a:ext uri="{FF2B5EF4-FFF2-40B4-BE49-F238E27FC236}">
                <a16:creationId xmlns:a16="http://schemas.microsoft.com/office/drawing/2014/main" id="{A762CDB7-E954-4AF4-82A4-917A5B1B2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85" y="-1600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Objetivos de ecodocta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5B9B2E88-9CF8-4DB6-AF11-5E933AE3B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0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Sanear el medio ambiente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36F20447-9A6B-4F8F-926F-F16EB8E72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0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Crear una cultura de reciclaje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F8C5968-3276-435C-A0BA-807B3BE38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0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Promover acciones a favor del cuidado del planeta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93A69B17-DB33-4271-A3C5-77B29527F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0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Reinsertar materia prima desechada en forma de productos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3DD3A152-0E0C-4BA2-A36C-8C1B47B79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0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Crear una 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Economia Recicladora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 fomentando el surgimiento de nuevas industrias del reciclaje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03572E91-7D9D-4888-98A1-B61F7EE5E6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Inspirar en las empresas acciones ecol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ó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gicas</a:t>
            </a:r>
            <a:endParaRPr kumimoji="0" lang="es-AR" altLang="es-A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0F2012AF-CDEB-4683-9180-1940FFB6A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485" y="-1143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Poner a la tecnolog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í</a:t>
            </a:r>
            <a:r>
              <a:rPr kumimoji="0" lang="es-AR" altLang="es-A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oboto" pitchFamily="2" charset="0"/>
                <a:ea typeface="Times New Roman" panose="02020603050405020304" pitchFamily="18" charset="0"/>
                <a:cs typeface="Arial" panose="020B0604020202020204" pitchFamily="34" charset="0"/>
              </a:rPr>
              <a:t>a como medio para lograr el saneamiento del ambiente.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1932FF2-334F-44D0-AC83-FC0BF3FCBF0C}"/>
              </a:ext>
            </a:extLst>
          </p:cNvPr>
          <p:cNvSpPr txBox="1">
            <a:spLocks/>
          </p:cNvSpPr>
          <p:nvPr/>
        </p:nvSpPr>
        <p:spPr>
          <a:xfrm>
            <a:off x="1" y="224672"/>
            <a:ext cx="12192000" cy="665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b="1" dirty="0"/>
              <a:t>Los 7 Objetivos de ECODOCTA</a:t>
            </a:r>
            <a:endParaRPr lang="es-AR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5099658-39ED-4D6A-849C-3AADB8D45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5" y="2414859"/>
            <a:ext cx="1930575" cy="708116"/>
          </a:xfrm>
        </p:spPr>
        <p:txBody>
          <a:bodyPr>
            <a:noAutofit/>
          </a:bodyPr>
          <a:lstStyle/>
          <a:p>
            <a:pPr algn="ctr"/>
            <a:r>
              <a:rPr lang="es-AR" sz="1800" dirty="0">
                <a:solidFill>
                  <a:schemeClr val="tx1"/>
                </a:solidFill>
              </a:rPr>
              <a:t>1.Sanear el medio ambiente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EABD754-375E-4F9C-9939-BEC7D993FC64}"/>
              </a:ext>
            </a:extLst>
          </p:cNvPr>
          <p:cNvSpPr txBox="1">
            <a:spLocks/>
          </p:cNvSpPr>
          <p:nvPr/>
        </p:nvSpPr>
        <p:spPr>
          <a:xfrm>
            <a:off x="2656114" y="2449272"/>
            <a:ext cx="193057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2. Crear una cultura del reciclaje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11283D5-9760-48FA-B6B6-963A1050EAF1}"/>
              </a:ext>
            </a:extLst>
          </p:cNvPr>
          <p:cNvSpPr txBox="1">
            <a:spLocks/>
          </p:cNvSpPr>
          <p:nvPr/>
        </p:nvSpPr>
        <p:spPr>
          <a:xfrm>
            <a:off x="4779454" y="2470601"/>
            <a:ext cx="193057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3. Promover acciones para el cuidado del planeta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42D89F7-7AF9-4020-B42B-F1383CEBA9E2}"/>
              </a:ext>
            </a:extLst>
          </p:cNvPr>
          <p:cNvSpPr txBox="1">
            <a:spLocks/>
          </p:cNvSpPr>
          <p:nvPr/>
        </p:nvSpPr>
        <p:spPr>
          <a:xfrm>
            <a:off x="6938082" y="2467046"/>
            <a:ext cx="193057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4. Transformar residuos en productos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E6033A0-1B53-42BB-B84E-22F675041DD5}"/>
              </a:ext>
            </a:extLst>
          </p:cNvPr>
          <p:cNvSpPr txBox="1">
            <a:spLocks/>
          </p:cNvSpPr>
          <p:nvPr/>
        </p:nvSpPr>
        <p:spPr>
          <a:xfrm>
            <a:off x="6360797" y="5142377"/>
            <a:ext cx="193057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7.Inspirar acciones Ecológicas en las empresas</a:t>
            </a:r>
          </a:p>
        </p:txBody>
      </p:sp>
      <p:pic>
        <p:nvPicPr>
          <p:cNvPr id="27" name="Graphic 11" descr="Factory">
            <a:extLst>
              <a:ext uri="{FF2B5EF4-FFF2-40B4-BE49-F238E27FC236}">
                <a16:creationId xmlns:a16="http://schemas.microsoft.com/office/drawing/2014/main" id="{D20A75E3-AC82-481B-B699-16570DBF57FD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31709" y="4162929"/>
            <a:ext cx="914400" cy="914400"/>
          </a:xfrm>
          <a:prstGeom prst="rect">
            <a:avLst/>
          </a:prstGeom>
        </p:spPr>
      </p:pic>
      <p:pic>
        <p:nvPicPr>
          <p:cNvPr id="28" name="Graphic 27" descr="Gears">
            <a:extLst>
              <a:ext uri="{FF2B5EF4-FFF2-40B4-BE49-F238E27FC236}">
                <a16:creationId xmlns:a16="http://schemas.microsoft.com/office/drawing/2014/main" id="{191F90B1-7486-41AD-BAE2-471465673BBA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51713" y="4270813"/>
            <a:ext cx="914400" cy="914400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F5E610B-8C01-4DE4-8BB6-A29F512195B4}"/>
              </a:ext>
            </a:extLst>
          </p:cNvPr>
          <p:cNvSpPr txBox="1">
            <a:spLocks/>
          </p:cNvSpPr>
          <p:nvPr/>
        </p:nvSpPr>
        <p:spPr>
          <a:xfrm>
            <a:off x="1199703" y="5142377"/>
            <a:ext cx="193057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5. Crear una Economia recicladora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DC0AD43-DBD1-4E46-A0DE-D2FA85A2A2AF}"/>
              </a:ext>
            </a:extLst>
          </p:cNvPr>
          <p:cNvSpPr txBox="1">
            <a:spLocks/>
          </p:cNvSpPr>
          <p:nvPr/>
        </p:nvSpPr>
        <p:spPr>
          <a:xfrm>
            <a:off x="3755022" y="5167761"/>
            <a:ext cx="193583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6. Desarrollar Tecnología para la Ecología</a:t>
            </a:r>
          </a:p>
        </p:txBody>
      </p:sp>
      <p:pic>
        <p:nvPicPr>
          <p:cNvPr id="31" name="Picture 30" descr="A close up of a sign&#10;&#10;Description generated with high confidence">
            <a:extLst>
              <a:ext uri="{FF2B5EF4-FFF2-40B4-BE49-F238E27FC236}">
                <a16:creationId xmlns:a16="http://schemas.microsoft.com/office/drawing/2014/main" id="{C2331F09-EACE-4120-B5D3-5ABE16F293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73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F1604-77C2-4BD7-8545-A5216DACD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es-AR" dirty="0">
                <a:solidFill>
                  <a:srgbClr val="FFFFFF"/>
                </a:solidFill>
              </a:rPr>
              <a:t>Charlas gratuitas a organizaciones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A3C05B-FF7A-42BD-89B4-EAE59E1EF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 fontScale="62500" lnSpcReduction="20000"/>
          </a:bodyPr>
          <a:lstStyle/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Plan de ahorro y eficiencia en el consumo eléctrico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Plan para ahorrar agua en una empresa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Cómo plantar árboles puede dar ganancias a mi empresa y al planeta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Asesoramiento para certificar como empresa B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¿Qué es Blockchain? y ¿Cómo puede beneficiar al medio ambiente?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¿Qué es Blockchain? y ¿Cómo puede beneficiar a tu empresa?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¿Qué es Blockchain? y ¿Cómo puede beneficiar a tu Fundación?</a:t>
            </a:r>
          </a:p>
          <a:p>
            <a:pPr lvl="0" fontAlgn="base"/>
            <a:r>
              <a:rPr lang="es-AR" sz="2100" b="1" dirty="0">
                <a:solidFill>
                  <a:schemeClr val="bg1"/>
                </a:solidFill>
              </a:rPr>
              <a:t>Asesoramiento para implementar Blockchain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30" name="Picture 6" descr="Resultado de imagen para viejo verde radio">
            <a:extLst>
              <a:ext uri="{FF2B5EF4-FFF2-40B4-BE49-F238E27FC236}">
                <a16:creationId xmlns:a16="http://schemas.microsoft.com/office/drawing/2014/main" id="{06DC05E5-6F9C-4A71-B31E-5B32D08C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6" y="1266825"/>
            <a:ext cx="2562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D0D9EEB-DC61-49C1-AB7C-74B020FC0E9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9406" y="3365294"/>
            <a:ext cx="2454035" cy="2570891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028" name="Picture 4" descr="Resultado de imagen para 15 vida de los ecosistemas terrestres">
            <a:extLst>
              <a:ext uri="{FF2B5EF4-FFF2-40B4-BE49-F238E27FC236}">
                <a16:creationId xmlns:a16="http://schemas.microsoft.com/office/drawing/2014/main" id="{662956E5-25DF-4EDD-BC16-515FAFAE5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159" y="954789"/>
            <a:ext cx="2410505" cy="241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9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Isosceles Triangle 145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4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6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7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Isosceles Triangle 158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box&#10;&#10;Description generated with high confidence">
            <a:extLst>
              <a:ext uri="{FF2B5EF4-FFF2-40B4-BE49-F238E27FC236}">
                <a16:creationId xmlns:a16="http://schemas.microsoft.com/office/drawing/2014/main" id="{7599D5D3-673A-4E75-B106-6E36D5551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41" y="1131994"/>
            <a:ext cx="2128646" cy="4602479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n relacionada">
            <a:extLst>
              <a:ext uri="{FF2B5EF4-FFF2-40B4-BE49-F238E27FC236}">
                <a16:creationId xmlns:a16="http://schemas.microsoft.com/office/drawing/2014/main" id="{1AD95C18-109A-4BAF-AE4C-D09A335337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4367" y="1886049"/>
            <a:ext cx="4650004" cy="309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CF422C6-4016-4363-8714-26D8B152AC25}"/>
              </a:ext>
            </a:extLst>
          </p:cNvPr>
          <p:cNvSpPr/>
          <p:nvPr/>
        </p:nvSpPr>
        <p:spPr>
          <a:xfrm>
            <a:off x="7750374" y="5818650"/>
            <a:ext cx="2363917" cy="3581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AR" sz="1600" b="1" dirty="0">
                <a:effectLst/>
                <a:latin typeface="Roboto" pitchFamily="2" charset="0"/>
                <a:ea typeface="Calibri" panose="020F0502020204030204" pitchFamily="34" charset="0"/>
                <a:cs typeface="Arial" panose="020B0604020202020204" pitchFamily="34" charset="0"/>
              </a:rPr>
              <a:t>Motor V8 Ford Mustang</a:t>
            </a:r>
            <a:endParaRPr lang="es-A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71A1184-5142-4AAB-A779-F8A432221194}"/>
              </a:ext>
            </a:extLst>
          </p:cNvPr>
          <p:cNvSpPr/>
          <p:nvPr/>
        </p:nvSpPr>
        <p:spPr>
          <a:xfrm>
            <a:off x="1576169" y="5818650"/>
            <a:ext cx="36439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sz="1600" b="1" dirty="0"/>
              <a:t>Maquina de reciclaje recompensado</a:t>
            </a:r>
          </a:p>
        </p:txBody>
      </p:sp>
    </p:spTree>
    <p:extLst>
      <p:ext uri="{BB962C8B-B14F-4D97-AF65-F5344CB8AC3E}">
        <p14:creationId xmlns:p14="http://schemas.microsoft.com/office/powerpoint/2010/main" val="1070789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CD88F-B2F8-47EE-BE56-7181295F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AR">
                <a:solidFill>
                  <a:schemeClr val="tx1"/>
                </a:solidFill>
              </a:rPr>
              <a:t>El desastre ambiental al que vamos a toda marcha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5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BBB5DD1-FEF2-49C5-80D8-0AFFEEE84A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51013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" name="Picture 30" descr="A close up of a sign&#10;&#10;Description generated with high confidence">
            <a:extLst>
              <a:ext uri="{FF2B5EF4-FFF2-40B4-BE49-F238E27FC236}">
                <a16:creationId xmlns:a16="http://schemas.microsoft.com/office/drawing/2014/main" id="{35BEED49-29ED-4862-88F7-87F3BDAE2C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66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4" name="Group 138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6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7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05" name="Rectangle 150">
            <a:extLst>
              <a:ext uri="{FF2B5EF4-FFF2-40B4-BE49-F238E27FC236}">
                <a16:creationId xmlns:a16="http://schemas.microsoft.com/office/drawing/2014/main" id="{D82A9BC7-EEAF-49AD-B91B-FB498202B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La zona quedÃ³ completamente destruida.">
            <a:extLst>
              <a:ext uri="{FF2B5EF4-FFF2-40B4-BE49-F238E27FC236}">
                <a16:creationId xmlns:a16="http://schemas.microsoft.com/office/drawing/2014/main" id="{3BBCDB58-8857-4E41-924C-B5FE6D730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4" r="21903"/>
          <a:stretch/>
        </p:blipFill>
        <p:spPr bwMode="auto">
          <a:xfrm>
            <a:off x="7305" y="-126201"/>
            <a:ext cx="74973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Freeform: Shape 152">
            <a:extLst>
              <a:ext uri="{FF2B5EF4-FFF2-40B4-BE49-F238E27FC236}">
                <a16:creationId xmlns:a16="http://schemas.microsoft.com/office/drawing/2014/main" id="{B4D7A11D-7A08-4A91-B386-CCE5F20E3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265037"/>
            <a:ext cx="5912339" cy="2882670"/>
          </a:xfrm>
          <a:custGeom>
            <a:avLst/>
            <a:gdLst>
              <a:gd name="connsiteX0" fmla="*/ 0 w 5912339"/>
              <a:gd name="connsiteY0" fmla="*/ 0 h 2882670"/>
              <a:gd name="connsiteX1" fmla="*/ 5912339 w 5912339"/>
              <a:gd name="connsiteY1" fmla="*/ 0 h 2882670"/>
              <a:gd name="connsiteX2" fmla="*/ 5055350 w 5912339"/>
              <a:gd name="connsiteY2" fmla="*/ 2882670 h 2882670"/>
              <a:gd name="connsiteX3" fmla="*/ 0 w 5912339"/>
              <a:gd name="connsiteY3" fmla="*/ 2882670 h 2882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2339" h="2882670">
                <a:moveTo>
                  <a:pt x="0" y="0"/>
                </a:moveTo>
                <a:lnTo>
                  <a:pt x="5912339" y="0"/>
                </a:lnTo>
                <a:lnTo>
                  <a:pt x="5055350" y="2882670"/>
                </a:lnTo>
                <a:lnTo>
                  <a:pt x="0" y="288267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102" name="Picture 6" descr="ImÃ¡genes impactantes.">
            <a:extLst>
              <a:ext uri="{FF2B5EF4-FFF2-40B4-BE49-F238E27FC236}">
                <a16:creationId xmlns:a16="http://schemas.microsoft.com/office/drawing/2014/main" id="{D2A756EB-F19E-4BB7-8E8B-71F38F8DF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8" r="8180"/>
          <a:stretch/>
        </p:blipFill>
        <p:spPr bwMode="auto">
          <a:xfrm>
            <a:off x="7497333" y="10"/>
            <a:ext cx="4694666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ientos y miles de evacuados">
            <a:extLst>
              <a:ext uri="{FF2B5EF4-FFF2-40B4-BE49-F238E27FC236}">
                <a16:creationId xmlns:a16="http://schemas.microsoft.com/office/drawing/2014/main" id="{2C49B2F9-4FBE-4A1D-BC1C-6558A295E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6" r="8214"/>
          <a:stretch/>
        </p:blipFill>
        <p:spPr bwMode="auto">
          <a:xfrm>
            <a:off x="7497333" y="3429000"/>
            <a:ext cx="469087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B1C7CDEF-D9C7-44F2-890E-533498522251}"/>
              </a:ext>
            </a:extLst>
          </p:cNvPr>
          <p:cNvSpPr txBox="1">
            <a:spLocks/>
          </p:cNvSpPr>
          <p:nvPr/>
        </p:nvSpPr>
        <p:spPr>
          <a:xfrm>
            <a:off x="981998" y="2265037"/>
            <a:ext cx="4590661" cy="186639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AR" dirty="0"/>
              <a:t>Ciclón </a:t>
            </a:r>
            <a:r>
              <a:rPr lang="es-AR" dirty="0" err="1"/>
              <a:t>Idai</a:t>
            </a:r>
            <a:r>
              <a:rPr lang="es-AR" dirty="0"/>
              <a:t>:</a:t>
            </a:r>
          </a:p>
          <a:p>
            <a:r>
              <a:rPr lang="en-US" sz="3200" dirty="0"/>
              <a:t>Fuertes </a:t>
            </a:r>
            <a:r>
              <a:rPr lang="en-US" sz="3200" dirty="0" err="1"/>
              <a:t>tormentas</a:t>
            </a:r>
            <a:r>
              <a:rPr lang="en-US" sz="3200" dirty="0"/>
              <a:t> y </a:t>
            </a:r>
            <a:r>
              <a:rPr lang="en-US" sz="3200" dirty="0" err="1"/>
              <a:t>lluvias</a:t>
            </a:r>
            <a:r>
              <a:rPr lang="en-US" sz="3200" dirty="0"/>
              <a:t> </a:t>
            </a:r>
            <a:r>
              <a:rPr lang="en-US" sz="3200" dirty="0" err="1"/>
              <a:t>devastadoras</a:t>
            </a:r>
            <a:r>
              <a:rPr lang="en-US" sz="3200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216D5C-1D21-4F2F-B26C-3541279E3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76023"/>
            <a:ext cx="12188205" cy="573500"/>
          </a:xfrm>
          <a:solidFill>
            <a:srgbClr val="B2B2B2"/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2 millones de personas afectadas, la mitad, niños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20" name="Picture 19" descr="A close up of a sign&#10;&#10;Description generated with high confidence">
            <a:extLst>
              <a:ext uri="{FF2B5EF4-FFF2-40B4-BE49-F238E27FC236}">
                <a16:creationId xmlns:a16="http://schemas.microsoft.com/office/drawing/2014/main" id="{64189A75-911C-4C06-9E96-8E6272407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4500" y="4391377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15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6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7" name="Isosceles Triangle 196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8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9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0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1" name="Isosceles Triangle 200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3" name="Isosceles Triangle 21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4" name="Rectangle 213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sultado de imagen para onu logo">
            <a:extLst>
              <a:ext uri="{FF2B5EF4-FFF2-40B4-BE49-F238E27FC236}">
                <a16:creationId xmlns:a16="http://schemas.microsoft.com/office/drawing/2014/main" id="{A9AFC56A-0D53-4FEE-BB9C-0B086C0F1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87570" y="1135317"/>
            <a:ext cx="5402852" cy="509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4" descr="https://lh3.googleusercontent.com/WcxOaAZGVYoOZXPomkEZNPe0wFnJbtpfYha4Dr4diIB9OdeNRZTLJEg7CZOVdClQf9S5YRq99G9k9SLj6PZRM9NZQraIXHCyjWdDU5YZ-eZUKBp9janmb3NdAFN4UDFWBwODb2wz">
            <a:extLst>
              <a:ext uri="{FF2B5EF4-FFF2-40B4-BE49-F238E27FC236}">
                <a16:creationId xmlns:a16="http://schemas.microsoft.com/office/drawing/2014/main" id="{FC10D52C-AECF-44A0-A641-68663ADFA2F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4299" y="391154"/>
            <a:ext cx="7854011" cy="6067223"/>
          </a:xfrm>
          <a:prstGeom prst="rect">
            <a:avLst/>
          </a:prstGeom>
          <a:noFill/>
        </p:spPr>
      </p:pic>
      <p:pic>
        <p:nvPicPr>
          <p:cNvPr id="28" name="Picture 27" descr="A close up of a sign&#10;&#10;Description generated with high confidence">
            <a:extLst>
              <a:ext uri="{FF2B5EF4-FFF2-40B4-BE49-F238E27FC236}">
                <a16:creationId xmlns:a16="http://schemas.microsoft.com/office/drawing/2014/main" id="{BBE3715C-0ABF-4947-8962-823AC3480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77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6E2C1D0-2072-4664-9C67-3B12866F5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17" y="-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9" name="Picture 2" descr="Imagen relacionada">
            <a:extLst>
              <a:ext uri="{FF2B5EF4-FFF2-40B4-BE49-F238E27FC236}">
                <a16:creationId xmlns:a16="http://schemas.microsoft.com/office/drawing/2014/main" id="{9B236520-E321-4B8F-A16B-34DF2DA42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r="39555"/>
          <a:stretch/>
        </p:blipFill>
        <p:spPr bwMode="auto">
          <a:xfrm>
            <a:off x="6194368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n relacionada">
            <a:extLst>
              <a:ext uri="{FF2B5EF4-FFF2-40B4-BE49-F238E27FC236}">
                <a16:creationId xmlns:a16="http://schemas.microsoft.com/office/drawing/2014/main" id="{1F5C1609-26FE-42B3-B13C-4FBA139EC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0" r="-2" b="12976"/>
          <a:stretch/>
        </p:blipFill>
        <p:spPr bwMode="auto"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8962D-C2BF-4C3E-8D77-FA4E76676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4" y="2093887"/>
            <a:ext cx="4193810" cy="880985"/>
          </a:xfrm>
        </p:spPr>
        <p:txBody>
          <a:bodyPr anchor="ctr">
            <a:normAutofit/>
          </a:bodyPr>
          <a:lstStyle/>
          <a:p>
            <a:r>
              <a:rPr lang="es-AR" sz="2800" dirty="0"/>
              <a:t>El PET un gran material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82D1ED6-D25D-43D9-8CD4-B95E11966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4" y="2984423"/>
            <a:ext cx="4620544" cy="1873327"/>
          </a:xfrm>
        </p:spPr>
        <p:txBody>
          <a:bodyPr>
            <a:normAutofit/>
          </a:bodyPr>
          <a:lstStyle/>
          <a:p>
            <a:r>
              <a:rPr lang="en-US" sz="1600" dirty="0"/>
              <a:t>Alta </a:t>
            </a:r>
            <a:r>
              <a:rPr lang="en-US" sz="1600" dirty="0" err="1"/>
              <a:t>resitencia</a:t>
            </a:r>
            <a:endParaRPr lang="en-US" sz="1600" dirty="0"/>
          </a:p>
          <a:p>
            <a:r>
              <a:rPr lang="en-US" sz="1600" dirty="0"/>
              <a:t>Alta </a:t>
            </a:r>
            <a:r>
              <a:rPr lang="en-US" sz="1600" dirty="0" err="1"/>
              <a:t>impermeabilidad</a:t>
            </a:r>
            <a:endParaRPr lang="en-US" sz="1600" dirty="0"/>
          </a:p>
          <a:p>
            <a:r>
              <a:rPr lang="en-US" sz="1600" dirty="0"/>
              <a:t>Gran </a:t>
            </a:r>
            <a:r>
              <a:rPr lang="en-US" sz="1600" dirty="0" err="1"/>
              <a:t>dureza</a:t>
            </a:r>
            <a:r>
              <a:rPr lang="en-US" sz="1600" dirty="0"/>
              <a:t> superficial</a:t>
            </a:r>
          </a:p>
          <a:p>
            <a:r>
              <a:rPr lang="en-US" sz="1600" dirty="0"/>
              <a:t>Alta </a:t>
            </a:r>
            <a:r>
              <a:rPr lang="en-US" sz="1600" dirty="0" err="1"/>
              <a:t>flexibilidad</a:t>
            </a:r>
            <a:endParaRPr lang="en-US" sz="1600" dirty="0"/>
          </a:p>
          <a:p>
            <a:r>
              <a:rPr lang="en-US" sz="1600" dirty="0"/>
              <a:t>Derivado del </a:t>
            </a:r>
            <a:r>
              <a:rPr lang="en-US" sz="1600" dirty="0" err="1"/>
              <a:t>petroleo</a:t>
            </a:r>
            <a:endParaRPr lang="en-US" sz="1600" dirty="0"/>
          </a:p>
        </p:txBody>
      </p:sp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94DBC674-FCCD-4794-AEAC-8B74C3029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17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773BD-BDDF-487A-BA02-11DEF004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Picture 2" descr="https://s3-us-west-1.amazonaws.com/liberal.s3/wp-content/uploads/2017/08/03040447/10-LIMPIEZA.jpg">
            <a:extLst>
              <a:ext uri="{FF2B5EF4-FFF2-40B4-BE49-F238E27FC236}">
                <a16:creationId xmlns:a16="http://schemas.microsoft.com/office/drawing/2014/main" id="{4A3414AB-EFD9-44DC-A728-C1D5454F10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941" y="2160588"/>
            <a:ext cx="5822155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n relacionada">
            <a:extLst>
              <a:ext uri="{FF2B5EF4-FFF2-40B4-BE49-F238E27FC236}">
                <a16:creationId xmlns:a16="http://schemas.microsoft.com/office/drawing/2014/main" id="{81B5C8CD-2702-4482-A60C-788D9EE27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28587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n relacionada">
            <a:extLst>
              <a:ext uri="{FF2B5EF4-FFF2-40B4-BE49-F238E27FC236}">
                <a16:creationId xmlns:a16="http://schemas.microsoft.com/office/drawing/2014/main" id="{5809C4DB-A70C-4D2E-8D4E-CB8967DF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7FABBEE6-CA22-49B5-9701-80A613301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1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0CAF-83F9-4C5C-B04C-916D46FF3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300" y="1488613"/>
            <a:ext cx="8596668" cy="388077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AR" sz="6600" dirty="0">
                <a:solidFill>
                  <a:srgbClr val="B2B2B2"/>
                </a:solidFill>
              </a:rPr>
              <a:t>“Queremos que las personas vean a sus </a:t>
            </a:r>
            <a:r>
              <a:rPr lang="es-AR" sz="6600" b="1" dirty="0">
                <a:solidFill>
                  <a:schemeClr val="tx1"/>
                </a:solidFill>
              </a:rPr>
              <a:t>residuos</a:t>
            </a:r>
            <a:r>
              <a:rPr lang="es-AR" sz="6600" dirty="0">
                <a:solidFill>
                  <a:srgbClr val="B2B2B2"/>
                </a:solidFill>
              </a:rPr>
              <a:t> como algo de </a:t>
            </a:r>
            <a:r>
              <a:rPr lang="es-AR" sz="6600" b="1" dirty="0">
                <a:solidFill>
                  <a:schemeClr val="tx1"/>
                </a:solidFill>
              </a:rPr>
              <a:t>valor</a:t>
            </a:r>
            <a:r>
              <a:rPr lang="es-AR" sz="6600" dirty="0">
                <a:solidFill>
                  <a:srgbClr val="B2B2B2"/>
                </a:solidFill>
              </a:rPr>
              <a:t>, porque tienen mucho valor”</a:t>
            </a:r>
          </a:p>
          <a:p>
            <a:endParaRPr lang="es-AR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6092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9" descr="Gears">
            <a:extLst>
              <a:ext uri="{FF2B5EF4-FFF2-40B4-BE49-F238E27FC236}">
                <a16:creationId xmlns:a16="http://schemas.microsoft.com/office/drawing/2014/main" id="{8F98275E-D78B-4E54-8A3E-954AB6E02F8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501" y="1552440"/>
            <a:ext cx="1540706" cy="1540706"/>
          </a:xfrm>
          <a:prstGeom prst="rect">
            <a:avLst/>
          </a:prstGeom>
        </p:spPr>
      </p:pic>
      <p:pic>
        <p:nvPicPr>
          <p:cNvPr id="4" name="Graphic 49" descr="Recycle">
            <a:extLst>
              <a:ext uri="{FF2B5EF4-FFF2-40B4-BE49-F238E27FC236}">
                <a16:creationId xmlns:a16="http://schemas.microsoft.com/office/drawing/2014/main" id="{A5E76488-1EB6-412A-8AAA-76A2CF61297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92849" y="1530807"/>
            <a:ext cx="1787782" cy="1787782"/>
          </a:xfrm>
          <a:prstGeom prst="rect">
            <a:avLst/>
          </a:prstGeom>
        </p:spPr>
      </p:pic>
      <p:pic>
        <p:nvPicPr>
          <p:cNvPr id="9" name="Content Placeholder 8" descr="Venn diagram">
            <a:extLst>
              <a:ext uri="{FF2B5EF4-FFF2-40B4-BE49-F238E27FC236}">
                <a16:creationId xmlns:a16="http://schemas.microsoft.com/office/drawing/2014/main" id="{D3F94F1F-0E26-4B20-A83A-6847A568E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9144" y="1552440"/>
            <a:ext cx="1633866" cy="16338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5123E-58E1-49C2-8BB2-BA6E9E525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es-AR" dirty="0"/>
              <a:t>Sistema Eficiente de Reciclaje</a:t>
            </a:r>
          </a:p>
        </p:txBody>
      </p:sp>
      <p:pic>
        <p:nvPicPr>
          <p:cNvPr id="11" name="Graphic 10" descr="Lightbulb">
            <a:extLst>
              <a:ext uri="{FF2B5EF4-FFF2-40B4-BE49-F238E27FC236}">
                <a16:creationId xmlns:a16="http://schemas.microsoft.com/office/drawing/2014/main" id="{EA785F63-EE7A-430D-BA22-39B680564C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23154" y="1627955"/>
            <a:ext cx="1290094" cy="1290094"/>
          </a:xfrm>
          <a:prstGeom prst="rect">
            <a:avLst/>
          </a:prstGeom>
        </p:spPr>
      </p:pic>
      <p:pic>
        <p:nvPicPr>
          <p:cNvPr id="27" name="Graphic 26" descr="Arrow: Rotate right">
            <a:extLst>
              <a:ext uri="{FF2B5EF4-FFF2-40B4-BE49-F238E27FC236}">
                <a16:creationId xmlns:a16="http://schemas.microsoft.com/office/drawing/2014/main" id="{AD945F38-252E-4D71-BDF8-14D5102D4B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992989">
            <a:off x="2378301" y="3019185"/>
            <a:ext cx="1176750" cy="1176750"/>
          </a:xfrm>
          <a:prstGeom prst="rect">
            <a:avLst/>
          </a:prstGeom>
        </p:spPr>
      </p:pic>
      <p:pic>
        <p:nvPicPr>
          <p:cNvPr id="29" name="Graphic 28" descr="Trophy">
            <a:extLst>
              <a:ext uri="{FF2B5EF4-FFF2-40B4-BE49-F238E27FC236}">
                <a16:creationId xmlns:a16="http://schemas.microsoft.com/office/drawing/2014/main" id="{A950E035-2CA1-42B0-89BC-FBA7E5A849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44199" y="3258262"/>
            <a:ext cx="633069" cy="633069"/>
          </a:xfrm>
          <a:prstGeom prst="rect">
            <a:avLst/>
          </a:prstGeom>
        </p:spPr>
      </p:pic>
      <p:pic>
        <p:nvPicPr>
          <p:cNvPr id="30" name="Graphic 29" descr="Arrow: Rotate right">
            <a:extLst>
              <a:ext uri="{FF2B5EF4-FFF2-40B4-BE49-F238E27FC236}">
                <a16:creationId xmlns:a16="http://schemas.microsoft.com/office/drawing/2014/main" id="{17CB6EBA-2A2C-4860-B6A9-CD4206E1B8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9706581">
            <a:off x="2357420" y="581697"/>
            <a:ext cx="1465899" cy="1465899"/>
          </a:xfrm>
          <a:prstGeom prst="rect">
            <a:avLst/>
          </a:prstGeom>
        </p:spPr>
      </p:pic>
      <p:sp>
        <p:nvSpPr>
          <p:cNvPr id="32" name="Content Placeholder 11">
            <a:extLst>
              <a:ext uri="{FF2B5EF4-FFF2-40B4-BE49-F238E27FC236}">
                <a16:creationId xmlns:a16="http://schemas.microsoft.com/office/drawing/2014/main" id="{8B460C95-712B-4A81-A388-DC5EC8F3FBA4}"/>
              </a:ext>
            </a:extLst>
          </p:cNvPr>
          <p:cNvSpPr txBox="1">
            <a:spLocks/>
          </p:cNvSpPr>
          <p:nvPr/>
        </p:nvSpPr>
        <p:spPr>
          <a:xfrm>
            <a:off x="5603044" y="5061714"/>
            <a:ext cx="5082106" cy="1599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bg1"/>
                </a:solidFill>
              </a:rPr>
              <a:t>ACOPIO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bg1"/>
                </a:solidFill>
              </a:rPr>
              <a:t>SEPARACION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bg1"/>
                </a:solidFill>
              </a:rPr>
              <a:t>TRATAMIENTO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bg1"/>
                </a:solidFill>
              </a:rPr>
              <a:t>APLICACION</a:t>
            </a:r>
          </a:p>
          <a:p>
            <a:pPr>
              <a:lnSpc>
                <a:spcPct val="90000"/>
              </a:lnSpc>
            </a:pP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419C61E-F2D4-4A41-A392-F1A0C9ACAA3F}"/>
              </a:ext>
            </a:extLst>
          </p:cNvPr>
          <p:cNvSpPr/>
          <p:nvPr/>
        </p:nvSpPr>
        <p:spPr>
          <a:xfrm>
            <a:off x="5055518" y="2322793"/>
            <a:ext cx="555084" cy="29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C0BDD8BF-9121-4A70-AE61-130AFE157C6E}"/>
              </a:ext>
            </a:extLst>
          </p:cNvPr>
          <p:cNvSpPr/>
          <p:nvPr/>
        </p:nvSpPr>
        <p:spPr>
          <a:xfrm>
            <a:off x="7041626" y="2311587"/>
            <a:ext cx="555084" cy="29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609F405-7AE8-4347-8203-A9CFB541FD26}"/>
              </a:ext>
            </a:extLst>
          </p:cNvPr>
          <p:cNvSpPr/>
          <p:nvPr/>
        </p:nvSpPr>
        <p:spPr>
          <a:xfrm>
            <a:off x="8914055" y="2322793"/>
            <a:ext cx="555084" cy="29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7" name="Graphic 36" descr="Skeleton">
            <a:extLst>
              <a:ext uri="{FF2B5EF4-FFF2-40B4-BE49-F238E27FC236}">
                <a16:creationId xmlns:a16="http://schemas.microsoft.com/office/drawing/2014/main" id="{170A5869-67F9-4648-885E-1E723BA5F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180" y="2103180"/>
            <a:ext cx="1083126" cy="1083126"/>
          </a:xfrm>
          <a:prstGeom prst="rect">
            <a:avLst/>
          </a:prstGeom>
        </p:spPr>
      </p:pic>
      <p:pic>
        <p:nvPicPr>
          <p:cNvPr id="39" name="Picture 38" descr="A picture containing cup, indoor, beverage, table&#10;&#10;Description generated with very high confidence">
            <a:extLst>
              <a:ext uri="{FF2B5EF4-FFF2-40B4-BE49-F238E27FC236}">
                <a16:creationId xmlns:a16="http://schemas.microsoft.com/office/drawing/2014/main" id="{31B0CF51-769E-42E8-8A3A-177F921B8A8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2419" y="1454973"/>
            <a:ext cx="934230" cy="914400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D2EACCC2-5D06-4775-B246-48AE44FF331C}"/>
              </a:ext>
            </a:extLst>
          </p:cNvPr>
          <p:cNvSpPr txBox="1">
            <a:spLocks/>
          </p:cNvSpPr>
          <p:nvPr/>
        </p:nvSpPr>
        <p:spPr>
          <a:xfrm>
            <a:off x="5753536" y="242645"/>
            <a:ext cx="5622036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4 PROCESOS FUNDAMENTALES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05D8F21-B2A6-4773-9EB4-1C5606973D0D}"/>
              </a:ext>
            </a:extLst>
          </p:cNvPr>
          <p:cNvSpPr txBox="1">
            <a:spLocks/>
          </p:cNvSpPr>
          <p:nvPr/>
        </p:nvSpPr>
        <p:spPr>
          <a:xfrm>
            <a:off x="9766018" y="3047999"/>
            <a:ext cx="40436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F46BDE57-4C26-462F-8770-CFF16F4E0432}"/>
              </a:ext>
            </a:extLst>
          </p:cNvPr>
          <p:cNvSpPr txBox="1">
            <a:spLocks/>
          </p:cNvSpPr>
          <p:nvPr/>
        </p:nvSpPr>
        <p:spPr>
          <a:xfrm>
            <a:off x="4196046" y="3128833"/>
            <a:ext cx="40436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B52384F4-F6C2-4297-ACAA-30BAF9CCD580}"/>
              </a:ext>
            </a:extLst>
          </p:cNvPr>
          <p:cNvSpPr txBox="1">
            <a:spLocks/>
          </p:cNvSpPr>
          <p:nvPr/>
        </p:nvSpPr>
        <p:spPr>
          <a:xfrm>
            <a:off x="6163164" y="3066023"/>
            <a:ext cx="40436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82A15DA3-E97C-49E2-9713-DBCB669C4652}"/>
              </a:ext>
            </a:extLst>
          </p:cNvPr>
          <p:cNvSpPr txBox="1">
            <a:spLocks/>
          </p:cNvSpPr>
          <p:nvPr/>
        </p:nvSpPr>
        <p:spPr>
          <a:xfrm>
            <a:off x="8123229" y="3128833"/>
            <a:ext cx="404365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4BC5F05-C76F-451B-B755-9186F3D04DA1}"/>
              </a:ext>
            </a:extLst>
          </p:cNvPr>
          <p:cNvSpPr txBox="1">
            <a:spLocks/>
          </p:cNvSpPr>
          <p:nvPr/>
        </p:nvSpPr>
        <p:spPr>
          <a:xfrm>
            <a:off x="552113" y="3830626"/>
            <a:ext cx="2346092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RECOMPENSA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0061E05-E41F-48D8-B43F-9945A88CFF1E}"/>
              </a:ext>
            </a:extLst>
          </p:cNvPr>
          <p:cNvSpPr txBox="1">
            <a:spLocks/>
          </p:cNvSpPr>
          <p:nvPr/>
        </p:nvSpPr>
        <p:spPr>
          <a:xfrm>
            <a:off x="268986" y="1108882"/>
            <a:ext cx="2346092" cy="7081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1800" dirty="0">
                <a:solidFill>
                  <a:schemeClr val="tx1"/>
                </a:solidFill>
              </a:rPr>
              <a:t>ENVASES</a:t>
            </a:r>
          </a:p>
        </p:txBody>
      </p:sp>
      <p:pic>
        <p:nvPicPr>
          <p:cNvPr id="47" name="Picture 46" descr="A close up of a sign&#10;&#10;Description generated with high confidence">
            <a:extLst>
              <a:ext uri="{FF2B5EF4-FFF2-40B4-BE49-F238E27FC236}">
                <a16:creationId xmlns:a16="http://schemas.microsoft.com/office/drawing/2014/main" id="{B2D8BF9B-4530-47DB-9B8A-3700E45D720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62272" y="6242036"/>
            <a:ext cx="2635006" cy="70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865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1091</Words>
  <Application>Microsoft Office PowerPoint</Application>
  <PresentationFormat>Widescreen</PresentationFormat>
  <Paragraphs>142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Roboto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El desastre ambiental al que vamos a toda marcha</vt:lpstr>
      <vt:lpstr>2 millones de personas afectadas, la mitad, niños</vt:lpstr>
      <vt:lpstr>PowerPoint Presentation</vt:lpstr>
      <vt:lpstr>El PET un gran material</vt:lpstr>
      <vt:lpstr>PowerPoint Presentation</vt:lpstr>
      <vt:lpstr>PowerPoint Presentation</vt:lpstr>
      <vt:lpstr>Sistema Eficiente de Reciclaje</vt:lpstr>
      <vt:lpstr>PowerPoint Presentation</vt:lpstr>
      <vt:lpstr>PowerPoint Presentation</vt:lpstr>
      <vt:lpstr>Ocupa poco espacio. Menos que 0,5 m2</vt:lpstr>
      <vt:lpstr>¿En donde se podrían instalar estas maquinas?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Ingresar Email</vt:lpstr>
      <vt:lpstr>Escanear Ecocard</vt:lpstr>
      <vt:lpstr>SUSTENTABILIDAD</vt:lpstr>
      <vt:lpstr>Recompensa en DOCTAS</vt:lpstr>
      <vt:lpstr>¿Que podríamos hacer con nuetras Doctas?</vt:lpstr>
      <vt:lpstr>Alineación de Objetivos</vt:lpstr>
      <vt:lpstr>“TECNOLOGÍA PARA LA ECOLOGÍA ”</vt:lpstr>
      <vt:lpstr>1.Sanear el medio ambiente</vt:lpstr>
      <vt:lpstr>Charlas gratuitas a organizaciones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Jorge Nicolas Passetti</dc:creator>
  <cp:lastModifiedBy>Jorge Nicolas Passetti</cp:lastModifiedBy>
  <cp:revision>3</cp:revision>
  <dcterms:created xsi:type="dcterms:W3CDTF">2019-04-09T23:48:29Z</dcterms:created>
  <dcterms:modified xsi:type="dcterms:W3CDTF">2019-04-10T21:20:59Z</dcterms:modified>
</cp:coreProperties>
</file>